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80" r:id="rId4"/>
    <p:sldId id="299" r:id="rId5"/>
    <p:sldId id="300" r:id="rId6"/>
    <p:sldId id="301" r:id="rId7"/>
    <p:sldId id="303" r:id="rId8"/>
    <p:sldId id="306" r:id="rId9"/>
    <p:sldId id="289" r:id="rId10"/>
    <p:sldId id="304" r:id="rId11"/>
    <p:sldId id="260" r:id="rId12"/>
    <p:sldId id="261" r:id="rId13"/>
    <p:sldId id="298" r:id="rId14"/>
    <p:sldId id="262" r:id="rId15"/>
    <p:sldId id="305" r:id="rId16"/>
    <p:sldId id="263" r:id="rId17"/>
    <p:sldId id="264" r:id="rId18"/>
    <p:sldId id="265" r:id="rId19"/>
    <p:sldId id="273" r:id="rId20"/>
    <p:sldId id="276" r:id="rId21"/>
    <p:sldId id="269" r:id="rId22"/>
    <p:sldId id="272" r:id="rId23"/>
    <p:sldId id="270" r:id="rId24"/>
    <p:sldId id="271" r:id="rId25"/>
    <p:sldId id="279" r:id="rId26"/>
    <p:sldId id="277" r:id="rId27"/>
    <p:sldId id="278" r:id="rId28"/>
    <p:sldId id="266" r:id="rId29"/>
    <p:sldId id="281" r:id="rId30"/>
    <p:sldId id="283" r:id="rId31"/>
    <p:sldId id="282" r:id="rId32"/>
    <p:sldId id="295" r:id="rId33"/>
    <p:sldId id="314" r:id="rId34"/>
    <p:sldId id="313" r:id="rId35"/>
    <p:sldId id="284" r:id="rId36"/>
    <p:sldId id="285" r:id="rId37"/>
    <p:sldId id="315" r:id="rId38"/>
    <p:sldId id="286" r:id="rId39"/>
    <p:sldId id="292" r:id="rId40"/>
    <p:sldId id="288" r:id="rId41"/>
    <p:sldId id="291" r:id="rId42"/>
    <p:sldId id="287" r:id="rId43"/>
    <p:sldId id="290" r:id="rId44"/>
    <p:sldId id="294" r:id="rId45"/>
    <p:sldId id="293" r:id="rId46"/>
    <p:sldId id="309" r:id="rId47"/>
    <p:sldId id="312" r:id="rId48"/>
    <p:sldId id="310" r:id="rId49"/>
    <p:sldId id="311" r:id="rId50"/>
    <p:sldId id="308" r:id="rId5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4608D-21D6-40CF-9169-D90B3C549852}" type="datetimeFigureOut">
              <a:rPr lang="id-ID" smtClean="0"/>
              <a:t>13/11/2014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FA1D7-848B-41CA-AFAE-766F1B677158}" type="slidenum">
              <a:rPr lang="id-ID" smtClean="0"/>
              <a:t>‹#›</a:t>
            </a:fld>
            <a:endParaRPr lang="id-ID"/>
          </a:p>
        </p:txBody>
      </p:sp>
    </p:spTree>
    <p:extLst>
      <p:ext uri="{BB962C8B-B14F-4D97-AF65-F5344CB8AC3E}">
        <p14:creationId xmlns:p14="http://schemas.microsoft.com/office/powerpoint/2010/main" val="23554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ebhosting.devshed.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Confidentiality requirement is needed to ensure that sensitive information is well protected and not revealed to unauthorized third parties.</a:t>
            </a:r>
          </a:p>
          <a:p>
            <a:r>
              <a:rPr lang="en-US" dirty="0" smtClean="0"/>
              <a:t>As in conventional systems, authentication techniques verify the identity of the participants in a communication, distinguishing in </a:t>
            </a:r>
            <a:r>
              <a:rPr lang="en-US" b="1" dirty="0" smtClean="0"/>
              <a:t>this way legitimate users from intruders</a:t>
            </a:r>
          </a:p>
          <a:p>
            <a:r>
              <a:rPr lang="en-US" dirty="0" smtClean="0"/>
              <a:t>Moving on to the integrity objective, there is the danger that information could be altered when exchanged over insecure networks. One of the many attacks launched against sensor networks is the </a:t>
            </a:r>
            <a:r>
              <a:rPr lang="en-US" b="1" dirty="0" smtClean="0"/>
              <a:t>message replay attack where an adversary may capture messages exchanged between nodes and replay them later </a:t>
            </a:r>
            <a:r>
              <a:rPr lang="en-US" dirty="0" smtClean="0"/>
              <a:t>to cause confusion to the network. Data freshness objective ensures that messages are fresh, meaning that they obey in a message ordering and have not been reused. To achieve freshness, </a:t>
            </a:r>
            <a:r>
              <a:rPr lang="en-US" sz="1200" u="sng" kern="1200" dirty="0" smtClean="0">
                <a:solidFill>
                  <a:schemeClr val="tx1"/>
                </a:solidFill>
                <a:effectLst/>
                <a:latin typeface="+mn-lt"/>
                <a:ea typeface="+mn-ea"/>
                <a:cs typeface="+mn-cs"/>
                <a:hlinkClick r:id="rId3"/>
              </a:rPr>
              <a:t>network protocols</a:t>
            </a:r>
            <a:r>
              <a:rPr lang="en-US" dirty="0" smtClean="0"/>
              <a:t> must be designed in a way to identify duplicate packets and discard them preventing potential mix-up. </a:t>
            </a:r>
          </a:p>
        </p:txBody>
      </p:sp>
      <p:sp>
        <p:nvSpPr>
          <p:cNvPr id="4" name="Slide Number Placeholder 3"/>
          <p:cNvSpPr>
            <a:spLocks noGrp="1"/>
          </p:cNvSpPr>
          <p:nvPr>
            <p:ph type="sldNum" sz="quarter" idx="10"/>
          </p:nvPr>
        </p:nvSpPr>
        <p:spPr/>
        <p:txBody>
          <a:bodyPr/>
          <a:lstStyle/>
          <a:p>
            <a:fld id="{1E4E514D-BB83-47C6-9384-BAC8C11AB756}" type="slidenum">
              <a:rPr lang="en-US" smtClean="0"/>
              <a:t>8</a:t>
            </a:fld>
            <a:endParaRPr lang="en-US"/>
          </a:p>
        </p:txBody>
      </p:sp>
    </p:spTree>
    <p:extLst>
      <p:ext uri="{BB962C8B-B14F-4D97-AF65-F5344CB8AC3E}">
        <p14:creationId xmlns:p14="http://schemas.microsoft.com/office/powerpoint/2010/main" val="65039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F756BB2B-47D7-43E4-92E0-00BBCB647230}" type="datetime1">
              <a:rPr lang="en-US" smtClean="0"/>
              <a:pPr/>
              <a:t>11/13/2014</a:t>
            </a:fld>
            <a:endParaRPr lang="en-US" dirty="0"/>
          </a:p>
        </p:txBody>
      </p:sp>
      <p:sp>
        <p:nvSpPr>
          <p:cNvPr id="5" name="Slide Number Placeholder 4"/>
          <p:cNvSpPr>
            <a:spLocks noGrp="1"/>
          </p:cNvSpPr>
          <p:nvPr>
            <p:ph type="sldNum" sz="quarter" idx="11"/>
          </p:nvPr>
        </p:nvSpPr>
        <p:spPr/>
        <p:txBody>
          <a:bodyPr/>
          <a:lstStyle/>
          <a:p>
            <a:fld id="{AC49BB57-0D29-4906-9C9F-A118B31569CE}" type="slidenum">
              <a:rPr lang="en-US" smtClean="0"/>
              <a:pPr/>
              <a:t>10</a:t>
            </a:fld>
            <a:endParaRPr lang="en-US" dirty="0"/>
          </a:p>
        </p:txBody>
      </p:sp>
    </p:spTree>
    <p:extLst>
      <p:ext uri="{BB962C8B-B14F-4D97-AF65-F5344CB8AC3E}">
        <p14:creationId xmlns:p14="http://schemas.microsoft.com/office/powerpoint/2010/main" val="342686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000">
                <a:solidFill>
                  <a:schemeClr val="tx1"/>
                </a:solidFill>
                <a:latin typeface="Times New Roman" panose="02020603050405020304" pitchFamily="18" charset="0"/>
              </a:defRPr>
            </a:lvl1pPr>
            <a:lvl2pPr marL="742950" indent="-285750" defTabSz="925513">
              <a:defRPr sz="2000">
                <a:solidFill>
                  <a:schemeClr val="tx1"/>
                </a:solidFill>
                <a:latin typeface="Times New Roman" panose="02020603050405020304" pitchFamily="18" charset="0"/>
              </a:defRPr>
            </a:lvl2pPr>
            <a:lvl3pPr marL="1143000" indent="-228600" defTabSz="925513">
              <a:defRPr sz="2000">
                <a:solidFill>
                  <a:schemeClr val="tx1"/>
                </a:solidFill>
                <a:latin typeface="Times New Roman" panose="02020603050405020304" pitchFamily="18" charset="0"/>
              </a:defRPr>
            </a:lvl3pPr>
            <a:lvl4pPr marL="1600200" indent="-228600" defTabSz="925513">
              <a:defRPr sz="2000">
                <a:solidFill>
                  <a:schemeClr val="tx1"/>
                </a:solidFill>
                <a:latin typeface="Times New Roman" panose="02020603050405020304" pitchFamily="18" charset="0"/>
              </a:defRPr>
            </a:lvl4pPr>
            <a:lvl5pPr marL="2057400" indent="-228600" defTabSz="925513">
              <a:defRPr sz="20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000">
                <a:solidFill>
                  <a:schemeClr val="tx1"/>
                </a:solidFill>
                <a:latin typeface="Times New Roman" panose="02020603050405020304" pitchFamily="18" charset="0"/>
              </a:defRPr>
            </a:lvl9pPr>
          </a:lstStyle>
          <a:p>
            <a:fld id="{963A79B6-BDC8-494A-BEAC-9E6185800D21}" type="slidenum">
              <a:rPr lang="en-US" altLang="id-ID" sz="1200"/>
              <a:pPr/>
              <a:t>36</a:t>
            </a:fld>
            <a:endParaRPr lang="en-US" altLang="id-ID" sz="1200"/>
          </a:p>
        </p:txBody>
      </p:sp>
      <p:sp>
        <p:nvSpPr>
          <p:cNvPr id="95235" name="Rectangle 2"/>
          <p:cNvSpPr>
            <a:spLocks noChangeArrowheads="1"/>
          </p:cNvSpPr>
          <p:nvPr/>
        </p:nvSpPr>
        <p:spPr bwMode="auto">
          <a:xfrm>
            <a:off x="395605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id-ID" altLang="id-ID"/>
          </a:p>
        </p:txBody>
      </p:sp>
      <p:sp>
        <p:nvSpPr>
          <p:cNvPr id="95236" name="Rectangle 3"/>
          <p:cNvSpPr>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918" tIns="0" rIns="18918" bIns="0" anchor="b"/>
          <a:lstStyle>
            <a:lvl1pPr defTabSz="919163">
              <a:defRPr sz="2000">
                <a:solidFill>
                  <a:schemeClr val="tx1"/>
                </a:solidFill>
                <a:latin typeface="Times New Roman" panose="02020603050405020304" pitchFamily="18" charset="0"/>
              </a:defRPr>
            </a:lvl1pPr>
            <a:lvl2pPr marL="742950" indent="-285750" defTabSz="919163">
              <a:defRPr sz="2000">
                <a:solidFill>
                  <a:schemeClr val="tx1"/>
                </a:solidFill>
                <a:latin typeface="Times New Roman" panose="02020603050405020304" pitchFamily="18" charset="0"/>
              </a:defRPr>
            </a:lvl2pPr>
            <a:lvl3pPr marL="1143000" indent="-228600" defTabSz="919163">
              <a:defRPr sz="2000">
                <a:solidFill>
                  <a:schemeClr val="tx1"/>
                </a:solidFill>
                <a:latin typeface="Times New Roman" panose="02020603050405020304" pitchFamily="18" charset="0"/>
              </a:defRPr>
            </a:lvl3pPr>
            <a:lvl4pPr marL="1600200" indent="-228600" defTabSz="919163">
              <a:defRPr sz="2000">
                <a:solidFill>
                  <a:schemeClr val="tx1"/>
                </a:solidFill>
                <a:latin typeface="Times New Roman" panose="02020603050405020304" pitchFamily="18" charset="0"/>
              </a:defRPr>
            </a:lvl4pPr>
            <a:lvl5pPr marL="2057400" indent="-228600" defTabSz="919163">
              <a:defRPr sz="20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000">
                <a:solidFill>
                  <a:schemeClr val="tx1"/>
                </a:solidFill>
                <a:latin typeface="Times New Roman" panose="02020603050405020304" pitchFamily="18" charset="0"/>
              </a:defRPr>
            </a:lvl9pPr>
          </a:lstStyle>
          <a:p>
            <a:pPr algn="r" eaLnBrk="1" hangingPunct="1"/>
            <a:r>
              <a:rPr lang="en-US" altLang="id-ID" sz="1000" i="1"/>
              <a:t>1</a:t>
            </a:r>
          </a:p>
        </p:txBody>
      </p:sp>
      <p:sp>
        <p:nvSpPr>
          <p:cNvPr id="95237" name="Rectangle 4"/>
          <p:cNvSpPr>
            <a:spLocks noChangeArrowheads="1"/>
          </p:cNvSpPr>
          <p:nvPr/>
        </p:nvSpPr>
        <p:spPr bwMode="auto">
          <a:xfrm>
            <a:off x="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id-ID" altLang="id-ID"/>
          </a:p>
        </p:txBody>
      </p:sp>
      <p:sp>
        <p:nvSpPr>
          <p:cNvPr id="95238" name="Rectangle 5"/>
          <p:cNvSpPr>
            <a:spLocks noChangeArrowheads="1"/>
          </p:cNvSpPr>
          <p:nvPr/>
        </p:nvSpPr>
        <p:spPr bwMode="auto">
          <a:xfrm>
            <a:off x="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endParaRPr lang="id-ID" altLang="id-ID"/>
          </a:p>
        </p:txBody>
      </p:sp>
      <p:sp>
        <p:nvSpPr>
          <p:cNvPr id="95239" name="Rectangle 6"/>
          <p:cNvSpPr>
            <a:spLocks noGrp="1" noRot="1" noChangeAspect="1" noChangeArrowheads="1" noTextEdit="1"/>
          </p:cNvSpPr>
          <p:nvPr>
            <p:ph type="sldImg"/>
          </p:nvPr>
        </p:nvSpPr>
        <p:spPr>
          <a:xfrm>
            <a:off x="403225" y="693738"/>
            <a:ext cx="6157913" cy="3465512"/>
          </a:xfrm>
          <a:ln w="12700" cap="flat">
            <a:solidFill>
              <a:schemeClr val="tx1"/>
            </a:solidFill>
          </a:ln>
        </p:spPr>
      </p:sp>
      <p:sp>
        <p:nvSpPr>
          <p:cNvPr id="95240" name="Rectangle 7"/>
          <p:cNvSpPr>
            <a:spLocks noGrp="1" noChangeArrowheads="1"/>
          </p:cNvSpPr>
          <p:nvPr>
            <p:ph type="body" idx="1"/>
          </p:nvPr>
        </p:nvSpPr>
        <p:spPr>
          <a:xfrm>
            <a:off x="933450" y="4402138"/>
            <a:ext cx="5118100" cy="4171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4" tIns="44146" rIns="91444" bIns="44146"/>
          <a:lstStyle/>
          <a:p>
            <a:pPr>
              <a:spcBef>
                <a:spcPct val="0"/>
              </a:spcBef>
            </a:pPr>
            <a:endParaRPr lang="id-ID" altLang="id-ID" smtClean="0"/>
          </a:p>
        </p:txBody>
      </p:sp>
    </p:spTree>
    <p:extLst>
      <p:ext uri="{BB962C8B-B14F-4D97-AF65-F5344CB8AC3E}">
        <p14:creationId xmlns:p14="http://schemas.microsoft.com/office/powerpoint/2010/main" val="2162410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6E60152E-E189-4CDE-A414-1CA5B8B5E718}" type="datetimeFigureOut">
              <a:rPr lang="id-ID" smtClean="0"/>
              <a:t>13/11/2014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317427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6E60152E-E189-4CDE-A414-1CA5B8B5E718}" type="datetimeFigureOut">
              <a:rPr lang="id-ID" smtClean="0"/>
              <a:t>13/11/2014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254283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6E60152E-E189-4CDE-A414-1CA5B8B5E718}" type="datetimeFigureOut">
              <a:rPr lang="id-ID" smtClean="0"/>
              <a:t>13/11/2014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2054107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171450"/>
            <a:ext cx="7213600" cy="5365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08000" y="1066800"/>
            <a:ext cx="5384800" cy="5149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0" y="1066800"/>
            <a:ext cx="5384800" cy="5149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087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6E60152E-E189-4CDE-A414-1CA5B8B5E718}" type="datetimeFigureOut">
              <a:rPr lang="id-ID" smtClean="0"/>
              <a:t>13/11/2014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352372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60152E-E189-4CDE-A414-1CA5B8B5E718}" type="datetimeFigureOut">
              <a:rPr lang="id-ID" smtClean="0"/>
              <a:t>13/11/2014</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251057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6E60152E-E189-4CDE-A414-1CA5B8B5E718}" type="datetimeFigureOut">
              <a:rPr lang="id-ID" smtClean="0"/>
              <a:t>13/11/2014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122137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6E60152E-E189-4CDE-A414-1CA5B8B5E718}" type="datetimeFigureOut">
              <a:rPr lang="id-ID" smtClean="0"/>
              <a:t>13/11/2014</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233234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6E60152E-E189-4CDE-A414-1CA5B8B5E718}" type="datetimeFigureOut">
              <a:rPr lang="id-ID" smtClean="0"/>
              <a:t>13/11/2014</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869279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0152E-E189-4CDE-A414-1CA5B8B5E718}" type="datetimeFigureOut">
              <a:rPr lang="id-ID" smtClean="0"/>
              <a:t>13/11/2014</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83309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60152E-E189-4CDE-A414-1CA5B8B5E718}" type="datetimeFigureOut">
              <a:rPr lang="id-ID" smtClean="0"/>
              <a:t>13/11/2014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427244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60152E-E189-4CDE-A414-1CA5B8B5E718}" type="datetimeFigureOut">
              <a:rPr lang="id-ID" smtClean="0"/>
              <a:t>13/11/2014</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26A840-3F21-4E9E-A805-543E7DC9C725}" type="slidenum">
              <a:rPr lang="id-ID" smtClean="0"/>
              <a:t>‹#›</a:t>
            </a:fld>
            <a:endParaRPr lang="id-ID"/>
          </a:p>
        </p:txBody>
      </p:sp>
    </p:spTree>
    <p:extLst>
      <p:ext uri="{BB962C8B-B14F-4D97-AF65-F5344CB8AC3E}">
        <p14:creationId xmlns:p14="http://schemas.microsoft.com/office/powerpoint/2010/main" val="173433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60152E-E189-4CDE-A414-1CA5B8B5E718}" type="datetimeFigureOut">
              <a:rPr lang="id-ID" smtClean="0"/>
              <a:t>13/11/2014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6A840-3F21-4E9E-A805-543E7DC9C725}" type="slidenum">
              <a:rPr lang="id-ID" smtClean="0"/>
              <a:t>‹#›</a:t>
            </a:fld>
            <a:endParaRPr lang="id-ID"/>
          </a:p>
        </p:txBody>
      </p:sp>
    </p:spTree>
    <p:extLst>
      <p:ext uri="{BB962C8B-B14F-4D97-AF65-F5344CB8AC3E}">
        <p14:creationId xmlns:p14="http://schemas.microsoft.com/office/powerpoint/2010/main" val="2125793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wmf"/></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smtClean="0"/>
              <a:t>Secured Modem</a:t>
            </a:r>
            <a:endParaRPr lang="id-ID" dirty="0"/>
          </a:p>
        </p:txBody>
      </p:sp>
      <p:sp>
        <p:nvSpPr>
          <p:cNvPr id="3" name="Subtitle 2"/>
          <p:cNvSpPr>
            <a:spLocks noGrp="1"/>
          </p:cNvSpPr>
          <p:nvPr>
            <p:ph type="subTitle" idx="1"/>
          </p:nvPr>
        </p:nvSpPr>
        <p:spPr/>
        <p:txBody>
          <a:bodyPr/>
          <a:lstStyle/>
          <a:p>
            <a:endParaRPr lang="id-ID"/>
          </a:p>
        </p:txBody>
      </p:sp>
    </p:spTree>
    <p:extLst>
      <p:ext uri="{BB962C8B-B14F-4D97-AF65-F5344CB8AC3E}">
        <p14:creationId xmlns:p14="http://schemas.microsoft.com/office/powerpoint/2010/main" val="2224451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normAutofit/>
          </a:bodyPr>
          <a:lstStyle/>
          <a:p>
            <a:r>
              <a:rPr lang="id-ID" b="1" dirty="0" smtClean="0">
                <a:ea typeface="Times New Roman"/>
              </a:rPr>
              <a:t>Example of a Military Radio System </a:t>
            </a:r>
            <a:endParaRPr lang="en-US" b="1" dirty="0" smtClean="0">
              <a:ea typeface="Times New Roman"/>
            </a:endParaRPr>
          </a:p>
        </p:txBody>
      </p:sp>
      <p:sp>
        <p:nvSpPr>
          <p:cNvPr id="741379" name="Rectangle 3"/>
          <p:cNvSpPr>
            <a:spLocks noGrp="1" noChangeArrowheads="1"/>
          </p:cNvSpPr>
          <p:nvPr>
            <p:ph idx="1"/>
          </p:nvPr>
        </p:nvSpPr>
        <p:spPr>
          <a:xfrm>
            <a:off x="838200" y="2945774"/>
            <a:ext cx="10515600" cy="3643313"/>
          </a:xfrm>
        </p:spPr>
        <p:txBody>
          <a:bodyPr>
            <a:normAutofit/>
          </a:bodyPr>
          <a:lstStyle/>
          <a:p>
            <a:r>
              <a:rPr lang="en-US" sz="2000" dirty="0"/>
              <a:t>Radio Types</a:t>
            </a:r>
          </a:p>
          <a:p>
            <a:pPr lvl="1"/>
            <a:r>
              <a:rPr lang="en-US" sz="1600" dirty="0"/>
              <a:t>Handheld radios</a:t>
            </a:r>
          </a:p>
          <a:p>
            <a:pPr lvl="1"/>
            <a:r>
              <a:rPr lang="en-US" sz="1600" dirty="0"/>
              <a:t>Manpack / vehicular radios</a:t>
            </a:r>
          </a:p>
          <a:p>
            <a:pPr lvl="1"/>
            <a:r>
              <a:rPr lang="en-US" sz="1600" dirty="0"/>
              <a:t>Soldier radios</a:t>
            </a:r>
          </a:p>
        </p:txBody>
      </p:sp>
      <p:pic>
        <p:nvPicPr>
          <p:cNvPr id="741380" name="Picture 4"/>
          <p:cNvPicPr>
            <a:picLocks noChangeAspect="1" noChangeArrowheads="1"/>
          </p:cNvPicPr>
          <p:nvPr/>
        </p:nvPicPr>
        <p:blipFill>
          <a:blip r:embed="rId3" cstate="print"/>
          <a:srcRect/>
          <a:stretch>
            <a:fillRect/>
          </a:stretch>
        </p:blipFill>
        <p:spPr bwMode="auto">
          <a:xfrm>
            <a:off x="4803775" y="3253751"/>
            <a:ext cx="3441700" cy="1774825"/>
          </a:xfrm>
          <a:prstGeom prst="rect">
            <a:avLst/>
          </a:prstGeom>
          <a:noFill/>
          <a:ln w="12700" algn="ctr">
            <a:noFill/>
            <a:miter lim="800000"/>
            <a:headEnd type="none" w="sm" len="sm"/>
            <a:tailEnd type="none" w="sm" len="sm"/>
          </a:ln>
          <a:effectLst/>
        </p:spPr>
      </p:pic>
      <p:sp>
        <p:nvSpPr>
          <p:cNvPr id="741381" name="Rectangle 5"/>
          <p:cNvSpPr>
            <a:spLocks noChangeArrowheads="1"/>
          </p:cNvSpPr>
          <p:nvPr/>
        </p:nvSpPr>
        <p:spPr bwMode="auto">
          <a:xfrm>
            <a:off x="1524000" y="1415425"/>
            <a:ext cx="5080000" cy="1517650"/>
          </a:xfrm>
          <a:prstGeom prst="rect">
            <a:avLst/>
          </a:prstGeom>
          <a:noFill/>
          <a:ln w="9525">
            <a:noFill/>
            <a:miter lim="800000"/>
            <a:headEnd/>
            <a:tailEnd/>
          </a:ln>
          <a:effectLst/>
        </p:spPr>
        <p:txBody>
          <a:bodyPr lIns="92075" tIns="46038" rIns="92075" bIns="46038"/>
          <a:lstStyle/>
          <a:p>
            <a:pPr marL="342900" indent="-342900">
              <a:spcBef>
                <a:spcPct val="20000"/>
              </a:spcBef>
              <a:buClr>
                <a:srgbClr val="D4272E"/>
              </a:buClr>
              <a:buFontTx/>
              <a:buChar char="•"/>
            </a:pPr>
            <a:r>
              <a:rPr lang="en-US" sz="1600" dirty="0">
                <a:latin typeface="Arial" pitchFamily="34" charset="0"/>
              </a:rPr>
              <a:t>Frequency Range</a:t>
            </a:r>
          </a:p>
          <a:p>
            <a:pPr marL="742950" lvl="1" indent="-285750">
              <a:spcBef>
                <a:spcPct val="20000"/>
              </a:spcBef>
              <a:buFontTx/>
              <a:buChar char="–"/>
            </a:pPr>
            <a:r>
              <a:rPr lang="en-US" sz="1200" dirty="0">
                <a:latin typeface="Arial" pitchFamily="34" charset="0"/>
              </a:rPr>
              <a:t>HF (2-30MHz): Long-range (up to 4000 km)</a:t>
            </a:r>
          </a:p>
          <a:p>
            <a:pPr marL="742950" lvl="1" indent="-285750">
              <a:spcBef>
                <a:spcPct val="20000"/>
              </a:spcBef>
              <a:buFontTx/>
              <a:buChar char="–"/>
            </a:pPr>
            <a:r>
              <a:rPr lang="en-US" sz="1200" dirty="0">
                <a:latin typeface="Arial" pitchFamily="34" charset="0"/>
              </a:rPr>
              <a:t>VHF (30-108MHz): Short range ground tactical (up to 50 km)</a:t>
            </a:r>
          </a:p>
          <a:p>
            <a:pPr marL="742950" lvl="1" indent="-285750">
              <a:spcBef>
                <a:spcPct val="20000"/>
              </a:spcBef>
              <a:buFontTx/>
              <a:buChar char="–"/>
            </a:pPr>
            <a:r>
              <a:rPr lang="en-US" sz="1200" dirty="0">
                <a:latin typeface="Arial" pitchFamily="34" charset="0"/>
              </a:rPr>
              <a:t>UHF (225-400MHz): Air-Air and Air-Ground (up to 300 km)</a:t>
            </a:r>
          </a:p>
          <a:p>
            <a:pPr marL="742950" lvl="1" indent="-285750">
              <a:spcBef>
                <a:spcPct val="20000"/>
              </a:spcBef>
              <a:buFontTx/>
              <a:buChar char="–"/>
            </a:pPr>
            <a:r>
              <a:rPr lang="en-US" sz="1200" dirty="0">
                <a:latin typeface="Arial" pitchFamily="34" charset="0"/>
              </a:rPr>
              <a:t>UHF SATCOM (280-320MHz): Worldwide</a:t>
            </a:r>
          </a:p>
          <a:p>
            <a:pPr marL="742950" lvl="1" indent="-285750">
              <a:spcBef>
                <a:spcPct val="20000"/>
              </a:spcBef>
              <a:buFontTx/>
              <a:buChar char="–"/>
            </a:pPr>
            <a:r>
              <a:rPr lang="en-US" sz="1200" dirty="0">
                <a:latin typeface="Arial" pitchFamily="34" charset="0"/>
              </a:rPr>
              <a:t>Wideband Networking (225-2000 MHz): Ranges up to 10 km</a:t>
            </a:r>
          </a:p>
        </p:txBody>
      </p:sp>
      <p:sp>
        <p:nvSpPr>
          <p:cNvPr id="741382" name="Rectangle 6"/>
          <p:cNvSpPr>
            <a:spLocks noChangeArrowheads="1"/>
          </p:cNvSpPr>
          <p:nvPr/>
        </p:nvSpPr>
        <p:spPr bwMode="auto">
          <a:xfrm>
            <a:off x="8166100" y="1512263"/>
            <a:ext cx="2857500" cy="1035050"/>
          </a:xfrm>
          <a:prstGeom prst="rect">
            <a:avLst/>
          </a:prstGeom>
          <a:noFill/>
          <a:ln w="9525">
            <a:noFill/>
            <a:miter lim="800000"/>
            <a:headEnd/>
            <a:tailEnd/>
          </a:ln>
          <a:effectLst/>
        </p:spPr>
        <p:txBody>
          <a:bodyPr lIns="92075" tIns="46038" rIns="92075" bIns="46038"/>
          <a:lstStyle/>
          <a:p>
            <a:pPr marL="342900" indent="-342900">
              <a:spcBef>
                <a:spcPct val="20000"/>
              </a:spcBef>
              <a:buClr>
                <a:srgbClr val="D4272E"/>
              </a:buClr>
              <a:buFontTx/>
              <a:buChar char="•"/>
            </a:pPr>
            <a:r>
              <a:rPr lang="en-US" sz="1600" dirty="0">
                <a:latin typeface="Arial" pitchFamily="34" charset="0"/>
              </a:rPr>
              <a:t>Modes of Operation</a:t>
            </a:r>
          </a:p>
          <a:p>
            <a:pPr marL="742950" lvl="1" indent="-285750">
              <a:spcBef>
                <a:spcPct val="20000"/>
              </a:spcBef>
              <a:buFontTx/>
              <a:buChar char="–"/>
            </a:pPr>
            <a:r>
              <a:rPr lang="en-US" sz="1200" dirty="0">
                <a:latin typeface="Arial" pitchFamily="34" charset="0"/>
              </a:rPr>
              <a:t>Voice (push-to-talk)</a:t>
            </a:r>
          </a:p>
          <a:p>
            <a:pPr marL="742950" lvl="1" indent="-285750">
              <a:spcBef>
                <a:spcPct val="20000"/>
              </a:spcBef>
              <a:buFontTx/>
              <a:buChar char="–"/>
            </a:pPr>
            <a:r>
              <a:rPr lang="en-US" sz="1200" dirty="0">
                <a:latin typeface="Arial" pitchFamily="34" charset="0"/>
              </a:rPr>
              <a:t>Data</a:t>
            </a:r>
          </a:p>
          <a:p>
            <a:pPr marL="742950" lvl="1" indent="-285750">
              <a:spcBef>
                <a:spcPct val="20000"/>
              </a:spcBef>
              <a:buFontTx/>
              <a:buChar char="–"/>
            </a:pPr>
            <a:r>
              <a:rPr lang="en-US" sz="1200" dirty="0">
                <a:latin typeface="Arial" pitchFamily="34" charset="0"/>
              </a:rPr>
              <a:t>IP point-to-point data</a:t>
            </a:r>
          </a:p>
          <a:p>
            <a:pPr marL="742950" lvl="1" indent="-285750">
              <a:spcBef>
                <a:spcPct val="20000"/>
              </a:spcBef>
              <a:buFontTx/>
              <a:buChar char="–"/>
            </a:pPr>
            <a:r>
              <a:rPr lang="en-US" sz="1200" dirty="0">
                <a:latin typeface="Arial" pitchFamily="34" charset="0"/>
              </a:rPr>
              <a:t>IP sub-network data</a:t>
            </a:r>
          </a:p>
        </p:txBody>
      </p:sp>
      <p:sp>
        <p:nvSpPr>
          <p:cNvPr id="741383" name="Rectangle 7"/>
          <p:cNvSpPr>
            <a:spLocks noChangeArrowheads="1"/>
          </p:cNvSpPr>
          <p:nvPr/>
        </p:nvSpPr>
        <p:spPr bwMode="auto">
          <a:xfrm>
            <a:off x="4864100" y="5581025"/>
            <a:ext cx="2857500" cy="1035050"/>
          </a:xfrm>
          <a:prstGeom prst="rect">
            <a:avLst/>
          </a:prstGeom>
          <a:noFill/>
          <a:ln w="9525">
            <a:noFill/>
            <a:miter lim="800000"/>
            <a:headEnd/>
            <a:tailEnd/>
          </a:ln>
          <a:effectLst/>
        </p:spPr>
        <p:txBody>
          <a:bodyPr lIns="92075" tIns="46038" rIns="92075" bIns="46038"/>
          <a:lstStyle/>
          <a:p>
            <a:pPr marL="342900" indent="-342900">
              <a:spcBef>
                <a:spcPct val="20000"/>
              </a:spcBef>
              <a:buClr>
                <a:srgbClr val="D4272E"/>
              </a:buClr>
              <a:buFontTx/>
              <a:buChar char="•"/>
            </a:pPr>
            <a:r>
              <a:rPr lang="en-US" sz="1600" dirty="0">
                <a:latin typeface="Arial" pitchFamily="34" charset="0"/>
              </a:rPr>
              <a:t>Information Assurance</a:t>
            </a:r>
          </a:p>
          <a:p>
            <a:pPr marL="742950" lvl="1" indent="-285750">
              <a:spcBef>
                <a:spcPct val="20000"/>
              </a:spcBef>
              <a:buFontTx/>
              <a:buChar char="–"/>
            </a:pPr>
            <a:r>
              <a:rPr lang="en-US" sz="1200" dirty="0">
                <a:latin typeface="Arial" pitchFamily="34" charset="0"/>
              </a:rPr>
              <a:t>Programmable INFOSEC</a:t>
            </a:r>
          </a:p>
          <a:p>
            <a:pPr marL="742950" lvl="1" indent="-285750">
              <a:spcBef>
                <a:spcPct val="20000"/>
              </a:spcBef>
              <a:buFontTx/>
              <a:buChar char="–"/>
            </a:pPr>
            <a:r>
              <a:rPr lang="en-US" sz="1200" dirty="0">
                <a:latin typeface="Arial" pitchFamily="34" charset="0"/>
              </a:rPr>
              <a:t>COMSEC</a:t>
            </a:r>
          </a:p>
          <a:p>
            <a:pPr marL="742950" lvl="1" indent="-285750">
              <a:spcBef>
                <a:spcPct val="20000"/>
              </a:spcBef>
              <a:buFontTx/>
              <a:buChar char="–"/>
            </a:pPr>
            <a:r>
              <a:rPr lang="en-US" sz="1200" dirty="0">
                <a:latin typeface="Arial" pitchFamily="34" charset="0"/>
              </a:rPr>
              <a:t>TRANSEC</a:t>
            </a:r>
          </a:p>
          <a:p>
            <a:pPr marL="742950" lvl="1" indent="-285750">
              <a:spcBef>
                <a:spcPct val="20000"/>
              </a:spcBef>
              <a:buFontTx/>
              <a:buChar char="–"/>
            </a:pPr>
            <a:r>
              <a:rPr lang="en-US" sz="1200" dirty="0">
                <a:latin typeface="Arial" pitchFamily="34" charset="0"/>
              </a:rPr>
              <a:t>Software Defined Radio IA</a:t>
            </a:r>
          </a:p>
        </p:txBody>
      </p:sp>
      <p:sp>
        <p:nvSpPr>
          <p:cNvPr id="741384" name="Rectangle 8"/>
          <p:cNvSpPr>
            <a:spLocks noChangeArrowheads="1"/>
          </p:cNvSpPr>
          <p:nvPr/>
        </p:nvSpPr>
        <p:spPr bwMode="auto">
          <a:xfrm>
            <a:off x="1625600" y="4545975"/>
            <a:ext cx="2857500" cy="1035050"/>
          </a:xfrm>
          <a:prstGeom prst="rect">
            <a:avLst/>
          </a:prstGeom>
          <a:noFill/>
          <a:ln w="9525">
            <a:noFill/>
            <a:miter lim="800000"/>
            <a:headEnd/>
            <a:tailEnd/>
          </a:ln>
          <a:effectLst/>
        </p:spPr>
        <p:txBody>
          <a:bodyPr lIns="92075" tIns="46038" rIns="92075" bIns="46038"/>
          <a:lstStyle/>
          <a:p>
            <a:pPr marL="342900" indent="-342900">
              <a:spcBef>
                <a:spcPct val="20000"/>
              </a:spcBef>
              <a:buClr>
                <a:srgbClr val="D4272E"/>
              </a:buClr>
              <a:buFontTx/>
              <a:buChar char="•"/>
            </a:pPr>
            <a:r>
              <a:rPr lang="en-US" sz="1600" dirty="0">
                <a:latin typeface="Arial" pitchFamily="34" charset="0"/>
              </a:rPr>
              <a:t>Waveforms</a:t>
            </a:r>
          </a:p>
          <a:p>
            <a:pPr marL="742950" lvl="1" indent="-285750">
              <a:spcBef>
                <a:spcPct val="20000"/>
              </a:spcBef>
              <a:buFontTx/>
              <a:buChar char="–"/>
            </a:pPr>
            <a:r>
              <a:rPr lang="en-US" sz="1200" dirty="0">
                <a:latin typeface="Arial" pitchFamily="34" charset="0"/>
              </a:rPr>
              <a:t>US (MIL-STDs) and NATO (STANAGs) interoperable waveforms</a:t>
            </a:r>
          </a:p>
          <a:p>
            <a:pPr marL="742950" lvl="1" indent="-285750">
              <a:spcBef>
                <a:spcPct val="20000"/>
              </a:spcBef>
              <a:buFontTx/>
              <a:buChar char="–"/>
            </a:pPr>
            <a:r>
              <a:rPr lang="en-US" sz="1200" dirty="0">
                <a:latin typeface="Arial" pitchFamily="34" charset="0"/>
              </a:rPr>
              <a:t>Proprietary Harris exportable waveforms</a:t>
            </a:r>
          </a:p>
          <a:p>
            <a:pPr marL="742950" lvl="1" indent="-285750">
              <a:spcBef>
                <a:spcPct val="20000"/>
              </a:spcBef>
              <a:buFontTx/>
              <a:buChar char="–"/>
            </a:pPr>
            <a:r>
              <a:rPr lang="en-US" sz="1200" dirty="0">
                <a:latin typeface="Arial" pitchFamily="34" charset="0"/>
              </a:rPr>
              <a:t>Fixed frequency and anti-jam frequency hopping waveforms</a:t>
            </a:r>
          </a:p>
        </p:txBody>
      </p:sp>
      <p:sp>
        <p:nvSpPr>
          <p:cNvPr id="741385" name="Rectangle 9"/>
          <p:cNvSpPr>
            <a:spLocks noChangeArrowheads="1"/>
          </p:cNvSpPr>
          <p:nvPr/>
        </p:nvSpPr>
        <p:spPr bwMode="auto">
          <a:xfrm>
            <a:off x="8220075" y="3031500"/>
            <a:ext cx="3314700" cy="1035050"/>
          </a:xfrm>
          <a:prstGeom prst="rect">
            <a:avLst/>
          </a:prstGeom>
          <a:noFill/>
          <a:ln w="9525">
            <a:noFill/>
            <a:miter lim="800000"/>
            <a:headEnd/>
            <a:tailEnd/>
          </a:ln>
          <a:effectLst/>
        </p:spPr>
        <p:txBody>
          <a:bodyPr lIns="92075" tIns="46038" rIns="92075" bIns="46038"/>
          <a:lstStyle/>
          <a:p>
            <a:pPr marL="342900" indent="-342900">
              <a:spcBef>
                <a:spcPct val="20000"/>
              </a:spcBef>
              <a:buClr>
                <a:srgbClr val="D4272E"/>
              </a:buClr>
              <a:buFontTx/>
              <a:buChar char="•"/>
            </a:pPr>
            <a:r>
              <a:rPr lang="en-US" sz="1600" dirty="0">
                <a:latin typeface="Arial" pitchFamily="34" charset="0"/>
              </a:rPr>
              <a:t>Key Fill</a:t>
            </a:r>
          </a:p>
          <a:p>
            <a:pPr marL="742950" lvl="1" indent="-285750">
              <a:spcBef>
                <a:spcPct val="20000"/>
              </a:spcBef>
              <a:buFontTx/>
              <a:buChar char="–"/>
            </a:pPr>
            <a:r>
              <a:rPr lang="en-US" sz="1200" dirty="0">
                <a:latin typeface="Arial" pitchFamily="34" charset="0"/>
              </a:rPr>
              <a:t>DS-101 EKMS</a:t>
            </a:r>
          </a:p>
          <a:p>
            <a:pPr marL="742950" lvl="1" indent="-285750">
              <a:spcBef>
                <a:spcPct val="20000"/>
              </a:spcBef>
              <a:buFontTx/>
              <a:buChar char="–"/>
            </a:pPr>
            <a:r>
              <a:rPr lang="en-US" sz="1200" dirty="0">
                <a:latin typeface="Arial" pitchFamily="34" charset="0"/>
              </a:rPr>
              <a:t>Sovereign/Coalition</a:t>
            </a:r>
          </a:p>
        </p:txBody>
      </p:sp>
      <p:sp>
        <p:nvSpPr>
          <p:cNvPr id="741386" name="Line 10"/>
          <p:cNvSpPr>
            <a:spLocks noChangeShapeType="1"/>
          </p:cNvSpPr>
          <p:nvPr/>
        </p:nvSpPr>
        <p:spPr bwMode="auto">
          <a:xfrm>
            <a:off x="4673600" y="2837825"/>
            <a:ext cx="787400" cy="431800"/>
          </a:xfrm>
          <a:prstGeom prst="line">
            <a:avLst/>
          </a:prstGeom>
          <a:noFill/>
          <a:ln w="9525">
            <a:solidFill>
              <a:schemeClr val="tx1"/>
            </a:solidFill>
            <a:round/>
            <a:headEnd/>
            <a:tailEnd type="triangle" w="med" len="med"/>
          </a:ln>
          <a:effectLst/>
        </p:spPr>
        <p:txBody>
          <a:bodyPr/>
          <a:lstStyle/>
          <a:p>
            <a:endParaRPr lang="en-US" dirty="0"/>
          </a:p>
        </p:txBody>
      </p:sp>
      <p:sp>
        <p:nvSpPr>
          <p:cNvPr id="741387" name="Line 11"/>
          <p:cNvSpPr>
            <a:spLocks noChangeShapeType="1"/>
          </p:cNvSpPr>
          <p:nvPr/>
        </p:nvSpPr>
        <p:spPr bwMode="auto">
          <a:xfrm flipV="1">
            <a:off x="4279900" y="4895225"/>
            <a:ext cx="812800" cy="533400"/>
          </a:xfrm>
          <a:prstGeom prst="line">
            <a:avLst/>
          </a:prstGeom>
          <a:noFill/>
          <a:ln w="9525">
            <a:solidFill>
              <a:schemeClr val="tx1"/>
            </a:solidFill>
            <a:round/>
            <a:headEnd/>
            <a:tailEnd type="triangle" w="med" len="med"/>
          </a:ln>
          <a:effectLst/>
        </p:spPr>
        <p:txBody>
          <a:bodyPr/>
          <a:lstStyle/>
          <a:p>
            <a:endParaRPr lang="en-US" dirty="0"/>
          </a:p>
        </p:txBody>
      </p:sp>
      <p:sp>
        <p:nvSpPr>
          <p:cNvPr id="741388" name="Line 12"/>
          <p:cNvSpPr>
            <a:spLocks noChangeShapeType="1"/>
          </p:cNvSpPr>
          <p:nvPr/>
        </p:nvSpPr>
        <p:spPr bwMode="auto">
          <a:xfrm flipH="1">
            <a:off x="7429500" y="2647325"/>
            <a:ext cx="660400" cy="584200"/>
          </a:xfrm>
          <a:prstGeom prst="line">
            <a:avLst/>
          </a:prstGeom>
          <a:noFill/>
          <a:ln w="9525">
            <a:solidFill>
              <a:schemeClr val="tx1"/>
            </a:solidFill>
            <a:round/>
            <a:headEnd/>
            <a:tailEnd type="triangle" w="med" len="med"/>
          </a:ln>
          <a:effectLst/>
        </p:spPr>
        <p:txBody>
          <a:bodyPr/>
          <a:lstStyle/>
          <a:p>
            <a:endParaRPr lang="en-US" dirty="0"/>
          </a:p>
        </p:txBody>
      </p:sp>
      <p:sp>
        <p:nvSpPr>
          <p:cNvPr id="741389" name="Line 13"/>
          <p:cNvSpPr>
            <a:spLocks noChangeShapeType="1"/>
          </p:cNvSpPr>
          <p:nvPr/>
        </p:nvSpPr>
        <p:spPr bwMode="auto">
          <a:xfrm flipH="1">
            <a:off x="8318500" y="3866525"/>
            <a:ext cx="558800" cy="266700"/>
          </a:xfrm>
          <a:prstGeom prst="line">
            <a:avLst/>
          </a:prstGeom>
          <a:noFill/>
          <a:ln w="9525">
            <a:solidFill>
              <a:schemeClr val="tx1"/>
            </a:solidFill>
            <a:round/>
            <a:headEnd/>
            <a:tailEnd type="triangle" w="med" len="med"/>
          </a:ln>
          <a:effectLst/>
        </p:spPr>
        <p:txBody>
          <a:bodyPr/>
          <a:lstStyle/>
          <a:p>
            <a:endParaRPr lang="en-US" dirty="0"/>
          </a:p>
        </p:txBody>
      </p:sp>
      <p:sp>
        <p:nvSpPr>
          <p:cNvPr id="741390" name="Line 14"/>
          <p:cNvSpPr>
            <a:spLocks noChangeShapeType="1"/>
          </p:cNvSpPr>
          <p:nvPr/>
        </p:nvSpPr>
        <p:spPr bwMode="auto">
          <a:xfrm flipV="1">
            <a:off x="6223000" y="5098425"/>
            <a:ext cx="0" cy="482600"/>
          </a:xfrm>
          <a:prstGeom prst="line">
            <a:avLst/>
          </a:prstGeom>
          <a:noFill/>
          <a:ln w="9525">
            <a:solidFill>
              <a:schemeClr val="tx1"/>
            </a:solidFill>
            <a:round/>
            <a:headEnd/>
            <a:tailEnd type="triangle" w="med" len="med"/>
          </a:ln>
          <a:effectLst/>
        </p:spPr>
        <p:txBody>
          <a:bodyPr/>
          <a:lstStyle/>
          <a:p>
            <a:endParaRPr lang="en-US" dirty="0"/>
          </a:p>
        </p:txBody>
      </p:sp>
      <p:sp>
        <p:nvSpPr>
          <p:cNvPr id="741391" name="Line 15"/>
          <p:cNvSpPr>
            <a:spLocks noChangeShapeType="1"/>
          </p:cNvSpPr>
          <p:nvPr/>
        </p:nvSpPr>
        <p:spPr bwMode="auto">
          <a:xfrm>
            <a:off x="4089400" y="4171325"/>
            <a:ext cx="622300" cy="0"/>
          </a:xfrm>
          <a:prstGeom prst="line">
            <a:avLst/>
          </a:prstGeom>
          <a:noFill/>
          <a:ln w="9525">
            <a:solidFill>
              <a:schemeClr val="tx1"/>
            </a:solidFill>
            <a:round/>
            <a:headEnd/>
            <a:tailEnd type="triangle" w="med" len="med"/>
          </a:ln>
          <a:effectLst/>
        </p:spPr>
        <p:txBody>
          <a:bodyPr/>
          <a:lstStyle/>
          <a:p>
            <a:endParaRPr lang="en-US" dirty="0"/>
          </a:p>
        </p:txBody>
      </p:sp>
      <p:sp>
        <p:nvSpPr>
          <p:cNvPr id="741392" name="Rectangle 16"/>
          <p:cNvSpPr>
            <a:spLocks noChangeArrowheads="1"/>
          </p:cNvSpPr>
          <p:nvPr/>
        </p:nvSpPr>
        <p:spPr bwMode="auto">
          <a:xfrm>
            <a:off x="7799388" y="5229204"/>
            <a:ext cx="3644900" cy="1035050"/>
          </a:xfrm>
          <a:prstGeom prst="rect">
            <a:avLst/>
          </a:prstGeom>
          <a:noFill/>
          <a:ln w="9525">
            <a:noFill/>
            <a:miter lim="800000"/>
            <a:headEnd/>
            <a:tailEnd/>
          </a:ln>
          <a:effectLst/>
        </p:spPr>
        <p:txBody>
          <a:bodyPr lIns="92075" tIns="46038" rIns="92075" bIns="46038"/>
          <a:lstStyle/>
          <a:p>
            <a:pPr marL="342900" indent="-342900">
              <a:spcBef>
                <a:spcPct val="20000"/>
              </a:spcBef>
              <a:buClr>
                <a:srgbClr val="D4272E"/>
              </a:buClr>
              <a:buFontTx/>
              <a:buChar char="•"/>
            </a:pPr>
            <a:r>
              <a:rPr lang="en-US" sz="1600" dirty="0">
                <a:latin typeface="Arial" pitchFamily="34" charset="0"/>
              </a:rPr>
              <a:t>Falcon II/III Radio Platforms</a:t>
            </a:r>
          </a:p>
          <a:p>
            <a:pPr marL="742950" lvl="1" indent="-285750">
              <a:spcBef>
                <a:spcPct val="20000"/>
              </a:spcBef>
              <a:buFontTx/>
              <a:buChar char="–"/>
            </a:pPr>
            <a:r>
              <a:rPr lang="en-US" sz="1200" dirty="0">
                <a:latin typeface="Arial" pitchFamily="34" charset="0"/>
              </a:rPr>
              <a:t>JTRS/SCA SDRs</a:t>
            </a:r>
          </a:p>
          <a:p>
            <a:pPr marL="742950" lvl="1" indent="-285750">
              <a:spcBef>
                <a:spcPct val="20000"/>
              </a:spcBef>
              <a:buFontTx/>
              <a:buChar char="–"/>
            </a:pPr>
            <a:r>
              <a:rPr lang="en-US" sz="1200" dirty="0">
                <a:latin typeface="Arial" pitchFamily="34" charset="0"/>
              </a:rPr>
              <a:t>Exportable SCA-based SDRs</a:t>
            </a:r>
          </a:p>
          <a:p>
            <a:pPr marL="742950" lvl="1" indent="-285750">
              <a:spcBef>
                <a:spcPct val="20000"/>
              </a:spcBef>
              <a:buFontTx/>
              <a:buChar char="–"/>
            </a:pPr>
            <a:r>
              <a:rPr lang="en-US" sz="1200" dirty="0">
                <a:latin typeface="Arial" pitchFamily="34" charset="0"/>
              </a:rPr>
              <a:t>Proprietary SDR</a:t>
            </a:r>
          </a:p>
          <a:p>
            <a:pPr marL="742950" lvl="1" indent="-285750">
              <a:spcBef>
                <a:spcPct val="20000"/>
              </a:spcBef>
              <a:buFontTx/>
              <a:buChar char="–"/>
            </a:pPr>
            <a:endParaRPr lang="en-US" sz="1200" dirty="0">
              <a:latin typeface="Arial" pitchFamily="34" charset="0"/>
            </a:endParaRPr>
          </a:p>
        </p:txBody>
      </p:sp>
      <p:sp>
        <p:nvSpPr>
          <p:cNvPr id="741393" name="Line 17"/>
          <p:cNvSpPr>
            <a:spLocks noChangeShapeType="1"/>
          </p:cNvSpPr>
          <p:nvPr/>
        </p:nvSpPr>
        <p:spPr bwMode="auto">
          <a:xfrm flipH="1" flipV="1">
            <a:off x="7950200" y="4717425"/>
            <a:ext cx="762000" cy="292100"/>
          </a:xfrm>
          <a:prstGeom prst="line">
            <a:avLst/>
          </a:prstGeom>
          <a:noFill/>
          <a:ln w="9525">
            <a:solidFill>
              <a:schemeClr val="tx1"/>
            </a:solidFill>
            <a:round/>
            <a:headEnd/>
            <a:tailEnd type="triangle" w="med" len="med"/>
          </a:ln>
          <a:effectLst/>
        </p:spPr>
        <p:txBody>
          <a:bodyPr/>
          <a:lstStyle/>
          <a:p>
            <a:endParaRPr lang="en-US" dirty="0"/>
          </a:p>
        </p:txBody>
      </p:sp>
    </p:spTree>
    <p:extLst>
      <p:ext uri="{BB962C8B-B14F-4D97-AF65-F5344CB8AC3E}">
        <p14:creationId xmlns:p14="http://schemas.microsoft.com/office/powerpoint/2010/main" val="2951996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Secure Modem Requirements : </a:t>
            </a:r>
            <a:br>
              <a:rPr lang="id-ID" dirty="0" smtClean="0"/>
            </a:br>
            <a:r>
              <a:rPr lang="id-ID" dirty="0" smtClean="0"/>
              <a:t>LPD Communications</a:t>
            </a:r>
            <a:endParaRPr lang="id-ID" dirty="0"/>
          </a:p>
        </p:txBody>
      </p:sp>
      <p:sp>
        <p:nvSpPr>
          <p:cNvPr id="3" name="Content Placeholder 2"/>
          <p:cNvSpPr>
            <a:spLocks noGrp="1"/>
          </p:cNvSpPr>
          <p:nvPr>
            <p:ph idx="1"/>
          </p:nvPr>
        </p:nvSpPr>
        <p:spPr/>
        <p:txBody>
          <a:bodyPr/>
          <a:lstStyle/>
          <a:p>
            <a:r>
              <a:rPr lang="id-ID" dirty="0" smtClean="0"/>
              <a:t>LPD : low probability of detection</a:t>
            </a:r>
            <a:endParaRPr lang="id-ID" dirty="0"/>
          </a:p>
        </p:txBody>
      </p:sp>
      <p:pic>
        <p:nvPicPr>
          <p:cNvPr id="5" name="Picture 4"/>
          <p:cNvPicPr>
            <a:picLocks noChangeAspect="1"/>
          </p:cNvPicPr>
          <p:nvPr/>
        </p:nvPicPr>
        <p:blipFill>
          <a:blip r:embed="rId2"/>
          <a:stretch>
            <a:fillRect/>
          </a:stretch>
        </p:blipFill>
        <p:spPr>
          <a:xfrm>
            <a:off x="1713627" y="2342882"/>
            <a:ext cx="8854331" cy="3834081"/>
          </a:xfrm>
          <a:prstGeom prst="rect">
            <a:avLst/>
          </a:prstGeom>
        </p:spPr>
      </p:pic>
    </p:spTree>
    <p:extLst>
      <p:ext uri="{BB962C8B-B14F-4D97-AF65-F5344CB8AC3E}">
        <p14:creationId xmlns:p14="http://schemas.microsoft.com/office/powerpoint/2010/main" val="132081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Some Terminologies</a:t>
            </a:r>
            <a:endParaRPr lang="id-ID" dirty="0"/>
          </a:p>
        </p:txBody>
      </p:sp>
      <p:sp>
        <p:nvSpPr>
          <p:cNvPr id="3" name="Content Placeholder 2"/>
          <p:cNvSpPr>
            <a:spLocks noGrp="1"/>
          </p:cNvSpPr>
          <p:nvPr>
            <p:ph idx="1"/>
          </p:nvPr>
        </p:nvSpPr>
        <p:spPr/>
        <p:txBody>
          <a:bodyPr>
            <a:normAutofit lnSpcReduction="10000"/>
          </a:bodyPr>
          <a:lstStyle/>
          <a:p>
            <a:r>
              <a:rPr lang="id-ID" dirty="0" smtClean="0"/>
              <a:t>T</a:t>
            </a:r>
            <a:r>
              <a:rPr lang="en-US" dirty="0" smtClean="0"/>
              <a:t>here </a:t>
            </a:r>
            <a:r>
              <a:rPr lang="en-US" dirty="0"/>
              <a:t>are some alternate terminologies used to describe </a:t>
            </a:r>
            <a:r>
              <a:rPr lang="id-ID" dirty="0" smtClean="0"/>
              <a:t>Secure Communications </a:t>
            </a:r>
            <a:r>
              <a:rPr lang="en-US" dirty="0" smtClean="0"/>
              <a:t>concepts </a:t>
            </a:r>
            <a:r>
              <a:rPr lang="en-US" dirty="0"/>
              <a:t>that need to be discussed. </a:t>
            </a:r>
            <a:endParaRPr lang="id-ID" dirty="0" smtClean="0"/>
          </a:p>
          <a:p>
            <a:pPr lvl="1"/>
            <a:r>
              <a:rPr lang="en-US" dirty="0" smtClean="0"/>
              <a:t>The </a:t>
            </a:r>
            <a:r>
              <a:rPr lang="en-US" dirty="0"/>
              <a:t>first is </a:t>
            </a:r>
            <a:r>
              <a:rPr lang="en-US" u="sng" dirty="0"/>
              <a:t>Low Probability of Detection</a:t>
            </a:r>
            <a:r>
              <a:rPr lang="en-US" dirty="0"/>
              <a:t> (LPD). </a:t>
            </a:r>
            <a:r>
              <a:rPr lang="en-US" dirty="0" smtClean="0"/>
              <a:t>LPD </a:t>
            </a:r>
            <a:r>
              <a:rPr lang="en-US" dirty="0"/>
              <a:t>requirements are concerned with preventing the enemy from detecting a radio transmission. LPD applies to those techniques which minimize power spectral density and hence </a:t>
            </a:r>
            <a:r>
              <a:rPr lang="en-US" dirty="0" smtClean="0"/>
              <a:t>detection</a:t>
            </a:r>
            <a:r>
              <a:rPr lang="id-ID" dirty="0" smtClean="0"/>
              <a:t>.</a:t>
            </a:r>
            <a:endParaRPr lang="id-ID" dirty="0" smtClean="0"/>
          </a:p>
          <a:p>
            <a:pPr lvl="1"/>
            <a:r>
              <a:rPr lang="en-US" dirty="0" smtClean="0"/>
              <a:t>The </a:t>
            </a:r>
            <a:r>
              <a:rPr lang="en-US" dirty="0"/>
              <a:t>second is </a:t>
            </a:r>
            <a:r>
              <a:rPr lang="en-US" u="sng" dirty="0"/>
              <a:t>Low Probability of Exploitation</a:t>
            </a:r>
            <a:r>
              <a:rPr lang="en-US" dirty="0"/>
              <a:t> (LPE). LPE is concerned with preventing the exploitation of the signal by decoding, spoofing, or position monitoring. LPE design would deny the enemy knowledge of the system, its modulation characteristics, its use, and its users. </a:t>
            </a:r>
            <a:endParaRPr lang="id-ID" dirty="0" smtClean="0"/>
          </a:p>
          <a:p>
            <a:pPr lvl="1"/>
            <a:r>
              <a:rPr lang="en-US" dirty="0" smtClean="0"/>
              <a:t>The </a:t>
            </a:r>
            <a:r>
              <a:rPr lang="en-US" dirty="0"/>
              <a:t>third term is </a:t>
            </a:r>
            <a:r>
              <a:rPr lang="en-US" u="sng" dirty="0"/>
              <a:t>Low Probability of Intercept</a:t>
            </a:r>
            <a:r>
              <a:rPr lang="en-US" dirty="0"/>
              <a:t> (LPI) which encompasses both LPD and LPE. LPI is a generic term from which we derive the term anti-intercept. </a:t>
            </a:r>
            <a:endParaRPr lang="id-ID" dirty="0"/>
          </a:p>
        </p:txBody>
      </p:sp>
    </p:spTree>
    <p:extLst>
      <p:ext uri="{BB962C8B-B14F-4D97-AF65-F5344CB8AC3E}">
        <p14:creationId xmlns:p14="http://schemas.microsoft.com/office/powerpoint/2010/main" val="377428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id-ID" sz="3600" dirty="0" smtClean="0"/>
              <a:t>Techniques for Securing </a:t>
            </a:r>
            <a:r>
              <a:rPr lang="id-ID" sz="3600" dirty="0"/>
              <a:t> </a:t>
            </a:r>
            <a:r>
              <a:rPr lang="id-ID" sz="3600" dirty="0" smtClean="0"/>
              <a:t>a</a:t>
            </a:r>
            <a:r>
              <a:rPr lang="id-ID" sz="3600" dirty="0" smtClean="0"/>
              <a:t> </a:t>
            </a:r>
            <a:r>
              <a:rPr lang="id-ID" sz="3600" dirty="0" smtClean="0"/>
              <a:t>Communications </a:t>
            </a:r>
            <a:r>
              <a:rPr lang="id-ID" sz="3600" dirty="0" smtClean="0"/>
              <a:t>System</a:t>
            </a:r>
            <a:endParaRPr lang="id-ID" sz="3600" dirty="0"/>
          </a:p>
        </p:txBody>
      </p:sp>
      <p:sp>
        <p:nvSpPr>
          <p:cNvPr id="6" name="Content Placeholder 5"/>
          <p:cNvSpPr>
            <a:spLocks noGrp="1"/>
          </p:cNvSpPr>
          <p:nvPr>
            <p:ph sz="half" idx="2"/>
          </p:nvPr>
        </p:nvSpPr>
        <p:spPr>
          <a:xfrm>
            <a:off x="7508382" y="1825625"/>
            <a:ext cx="3845417" cy="4351338"/>
          </a:xfrm>
        </p:spPr>
        <p:txBody>
          <a:bodyPr>
            <a:normAutofit fontScale="70000" lnSpcReduction="20000"/>
          </a:bodyPr>
          <a:lstStyle/>
          <a:p>
            <a:r>
              <a:rPr lang="id-ID" b="1" dirty="0" smtClean="0"/>
              <a:t>Spoofing : </a:t>
            </a:r>
            <a:r>
              <a:rPr lang="en-US" dirty="0"/>
              <a:t>A technique used to gain unauthorized access to computers, whereby the intruder sends messages to a computer with an IP address indicating that the message is coming from a trusted host. To engage in IP spoofing, a hacker must first use a variety of techniques to find an IP address of a trusted host and then modify the packet headers so that it appears that the packets are coming from that host</a:t>
            </a:r>
            <a:r>
              <a:rPr lang="en-US" dirty="0" smtClean="0"/>
              <a:t>.</a:t>
            </a:r>
            <a:endParaRPr lang="id-ID" dirty="0" smtClean="0"/>
          </a:p>
          <a:p>
            <a:r>
              <a:rPr lang="id-ID" b="1" dirty="0" smtClean="0"/>
              <a:t>Falsification : </a:t>
            </a:r>
            <a:r>
              <a:rPr lang="en-US" dirty="0"/>
              <a:t>the act of falsifying, or making false; a counterfeiting; the giving to a thing an appearance of something which it is not</a:t>
            </a:r>
            <a:endParaRPr lang="id-ID" dirty="0"/>
          </a:p>
        </p:txBody>
      </p:sp>
      <p:pic>
        <p:nvPicPr>
          <p:cNvPr id="4098" name="Picture 2" descr="http://www.field-wireless.com/en/technology/img/technology01-fi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64" y="1690688"/>
            <a:ext cx="6580076" cy="500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49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LPD Applications on CNI</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189877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CNI : Communications, </a:t>
            </a:r>
            <a:br>
              <a:rPr lang="id-ID" dirty="0" smtClean="0"/>
            </a:br>
            <a:r>
              <a:rPr lang="id-ID" dirty="0" smtClean="0"/>
              <a:t>Navigation and Identification</a:t>
            </a:r>
            <a:endParaRPr lang="id-ID" dirty="0"/>
          </a:p>
        </p:txBody>
      </p:sp>
      <p:sp>
        <p:nvSpPr>
          <p:cNvPr id="5" name="Content Placeholder 4"/>
          <p:cNvSpPr>
            <a:spLocks noGrp="1"/>
          </p:cNvSpPr>
          <p:nvPr>
            <p:ph idx="1"/>
          </p:nvPr>
        </p:nvSpPr>
        <p:spPr>
          <a:xfrm>
            <a:off x="838200" y="1825625"/>
            <a:ext cx="5472448" cy="4351338"/>
          </a:xfrm>
        </p:spPr>
        <p:txBody>
          <a:bodyPr>
            <a:normAutofit fontScale="77500" lnSpcReduction="20000"/>
          </a:bodyPr>
          <a:lstStyle/>
          <a:p>
            <a:r>
              <a:rPr lang="en-US" b="1" dirty="0"/>
              <a:t>Communications:  </a:t>
            </a:r>
            <a:r>
              <a:rPr lang="en-US" dirty="0"/>
              <a:t>The ability to be able to communicate by either voice or data link means with cooperative forces, be it</a:t>
            </a:r>
            <a:r>
              <a:rPr lang="id-ID" dirty="0"/>
              <a:t>  </a:t>
            </a:r>
            <a:r>
              <a:rPr lang="en-US" dirty="0"/>
              <a:t>wingmen in the same flight of </a:t>
            </a:r>
            <a:r>
              <a:rPr lang="id-ID" dirty="0"/>
              <a:t> </a:t>
            </a:r>
            <a:r>
              <a:rPr lang="en-US" dirty="0"/>
              <a:t>aircraft, airborne command </a:t>
            </a:r>
            <a:r>
              <a:rPr lang="en-US" dirty="0" err="1"/>
              <a:t>centre</a:t>
            </a:r>
            <a:r>
              <a:rPr lang="en-US" dirty="0"/>
              <a:t> or troops on the ground</a:t>
            </a:r>
            <a:r>
              <a:rPr lang="en-US" dirty="0" smtClean="0"/>
              <a:t>.</a:t>
            </a:r>
            <a:endParaRPr lang="id-ID" dirty="0" smtClean="0"/>
          </a:p>
          <a:p>
            <a:r>
              <a:rPr lang="id-ID" b="1" dirty="0" smtClean="0"/>
              <a:t>Navigation : </a:t>
            </a:r>
            <a:r>
              <a:rPr lang="en-US" dirty="0"/>
              <a:t> </a:t>
            </a:r>
            <a:r>
              <a:rPr lang="id-ID" dirty="0" smtClean="0"/>
              <a:t>T</a:t>
            </a:r>
            <a:r>
              <a:rPr lang="en-US" dirty="0" smtClean="0"/>
              <a:t>he </a:t>
            </a:r>
            <a:r>
              <a:rPr lang="en-US" dirty="0"/>
              <a:t>science of getting ships, aircraft, or spacecraft from place to place; </a:t>
            </a:r>
            <a:r>
              <a:rPr lang="en-US" i="1" dirty="0"/>
              <a:t>especially</a:t>
            </a:r>
            <a:r>
              <a:rPr lang="en-US" dirty="0"/>
              <a:t> </a:t>
            </a:r>
            <a:r>
              <a:rPr lang="en-US" b="1" dirty="0"/>
              <a:t>:</a:t>
            </a:r>
            <a:r>
              <a:rPr lang="en-US" dirty="0"/>
              <a:t>  the method of determining position, course, and distance traveled</a:t>
            </a:r>
            <a:endParaRPr lang="en-US" b="1" dirty="0"/>
          </a:p>
          <a:p>
            <a:r>
              <a:rPr lang="en-US" b="1" dirty="0" smtClean="0"/>
              <a:t>Identification</a:t>
            </a:r>
            <a:r>
              <a:rPr lang="id-ID" b="1" dirty="0" smtClean="0"/>
              <a:t> :</a:t>
            </a:r>
            <a:r>
              <a:rPr lang="en-US" dirty="0" smtClean="0"/>
              <a:t> </a:t>
            </a:r>
            <a:r>
              <a:rPr lang="en-US" dirty="0"/>
              <a:t>The rules of engagement for a given theatre </a:t>
            </a:r>
            <a:r>
              <a:rPr lang="id-ID" dirty="0"/>
              <a:t> </a:t>
            </a:r>
            <a:r>
              <a:rPr lang="en-US" dirty="0"/>
              <a:t>of operation will necessitate </a:t>
            </a:r>
            <a:r>
              <a:rPr lang="id-ID" dirty="0"/>
              <a:t>    </a:t>
            </a:r>
            <a:r>
              <a:rPr lang="en-US" dirty="0"/>
              <a:t>the classification and identification of a target before </a:t>
            </a:r>
            <a:r>
              <a:rPr lang="en-US" dirty="0" err="1"/>
              <a:t>permis</a:t>
            </a:r>
            <a:r>
              <a:rPr lang="id-ID" dirty="0"/>
              <a:t>    </a:t>
            </a:r>
            <a:r>
              <a:rPr lang="en-US" dirty="0" err="1"/>
              <a:t>sion</a:t>
            </a:r>
            <a:r>
              <a:rPr lang="en-US" dirty="0"/>
              <a:t> to engage is given</a:t>
            </a:r>
            <a:r>
              <a:rPr lang="en-US" dirty="0" smtClean="0"/>
              <a:t>.</a:t>
            </a:r>
            <a:endParaRPr lang="en-US" dirty="0"/>
          </a:p>
        </p:txBody>
      </p:sp>
      <p:pic>
        <p:nvPicPr>
          <p:cNvPr id="6" name="Picture 5"/>
          <p:cNvPicPr>
            <a:picLocks noChangeAspect="1"/>
          </p:cNvPicPr>
          <p:nvPr/>
        </p:nvPicPr>
        <p:blipFill>
          <a:blip r:embed="rId2"/>
          <a:stretch>
            <a:fillRect/>
          </a:stretch>
        </p:blipFill>
        <p:spPr>
          <a:xfrm>
            <a:off x="7753083" y="128713"/>
            <a:ext cx="4173860" cy="6729287"/>
          </a:xfrm>
          <a:prstGeom prst="rect">
            <a:avLst/>
          </a:prstGeom>
        </p:spPr>
      </p:pic>
    </p:spTree>
    <p:extLst>
      <p:ext uri="{BB962C8B-B14F-4D97-AF65-F5344CB8AC3E}">
        <p14:creationId xmlns:p14="http://schemas.microsoft.com/office/powerpoint/2010/main" val="1132934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t>
            </a:r>
            <a:r>
              <a:rPr lang="id-ID" dirty="0" smtClean="0"/>
              <a:t>PD Applications on </a:t>
            </a:r>
            <a:r>
              <a:rPr lang="en-US" dirty="0" smtClean="0"/>
              <a:t>CNI</a:t>
            </a:r>
            <a:r>
              <a:rPr lang="id-ID" dirty="0" smtClean="0"/>
              <a:t> </a:t>
            </a:r>
            <a:endParaRPr lang="en-US" dirty="0"/>
          </a:p>
        </p:txBody>
      </p:sp>
      <p:sp>
        <p:nvSpPr>
          <p:cNvPr id="3" name="Content Placeholder 2"/>
          <p:cNvSpPr>
            <a:spLocks noGrp="1"/>
          </p:cNvSpPr>
          <p:nvPr>
            <p:ph sz="half" idx="1"/>
          </p:nvPr>
        </p:nvSpPr>
        <p:spPr/>
        <p:txBody>
          <a:bodyPr>
            <a:normAutofit lnSpcReduction="10000"/>
          </a:bodyPr>
          <a:lstStyle/>
          <a:p>
            <a:endParaRPr lang="id-ID"/>
          </a:p>
        </p:txBody>
      </p:sp>
      <p:sp>
        <p:nvSpPr>
          <p:cNvPr id="4" name="Content Placeholder 3"/>
          <p:cNvSpPr>
            <a:spLocks noGrp="1"/>
          </p:cNvSpPr>
          <p:nvPr>
            <p:ph sz="half" idx="2"/>
          </p:nvPr>
        </p:nvSpPr>
        <p:spPr>
          <a:xfrm>
            <a:off x="7927406" y="1825625"/>
            <a:ext cx="3637822" cy="4351338"/>
          </a:xfrm>
        </p:spPr>
        <p:txBody>
          <a:bodyPr>
            <a:normAutofit lnSpcReduction="10000"/>
          </a:bodyPr>
          <a:lstStyle/>
          <a:p>
            <a:r>
              <a:rPr lang="id-ID" dirty="0" smtClean="0"/>
              <a:t>Communications :</a:t>
            </a:r>
          </a:p>
          <a:p>
            <a:pPr lvl="1"/>
            <a:r>
              <a:rPr lang="id-ID" dirty="0" smtClean="0"/>
              <a:t>VHF/UHF Tactical Radios</a:t>
            </a:r>
          </a:p>
          <a:p>
            <a:pPr lvl="1"/>
            <a:r>
              <a:rPr lang="id-ID" dirty="0" smtClean="0"/>
              <a:t>SINGARS/HAVEQUICK</a:t>
            </a:r>
          </a:p>
          <a:p>
            <a:r>
              <a:rPr lang="id-ID" dirty="0" smtClean="0"/>
              <a:t>Navigation :</a:t>
            </a:r>
          </a:p>
          <a:p>
            <a:pPr lvl="1"/>
            <a:r>
              <a:rPr lang="id-ID" dirty="0" smtClean="0"/>
              <a:t>GPS</a:t>
            </a:r>
          </a:p>
          <a:p>
            <a:pPr lvl="1"/>
            <a:r>
              <a:rPr lang="id-ID" dirty="0" smtClean="0"/>
              <a:t>TACAN</a:t>
            </a:r>
          </a:p>
          <a:p>
            <a:pPr lvl="1"/>
            <a:r>
              <a:rPr lang="id-ID" dirty="0" smtClean="0"/>
              <a:t>VOR/DME</a:t>
            </a:r>
          </a:p>
          <a:p>
            <a:r>
              <a:rPr lang="id-ID" dirty="0" smtClean="0"/>
              <a:t>Identification:</a:t>
            </a:r>
          </a:p>
          <a:p>
            <a:pPr lvl="1"/>
            <a:r>
              <a:rPr lang="id-ID" dirty="0" smtClean="0"/>
              <a:t>IFF Mark XII</a:t>
            </a:r>
          </a:p>
          <a:p>
            <a:pPr lvl="1"/>
            <a:r>
              <a:rPr lang="id-ID" smtClean="0"/>
              <a:t>Secondary Radar</a:t>
            </a:r>
            <a:endParaRPr lang="id-ID" dirty="0" smtClean="0"/>
          </a:p>
          <a:p>
            <a:pPr lvl="1"/>
            <a:endParaRPr lang="id-ID"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65" y="1485364"/>
            <a:ext cx="7423441" cy="513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4627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Signal Flow of CNI Systems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772" y="1378719"/>
            <a:ext cx="7296456" cy="5330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03110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id-ID" dirty="0" smtClean="0"/>
              <a:t>Some Examples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600200"/>
            <a:ext cx="7767637" cy="5013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11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id-ID" sz="4800" dirty="0" smtClean="0"/>
              <a:t>SIGINT (Signal Intelligence) : </a:t>
            </a:r>
            <a:br>
              <a:rPr lang="id-ID" sz="4800" dirty="0" smtClean="0"/>
            </a:br>
            <a:r>
              <a:rPr lang="id-ID" sz="4800" dirty="0" smtClean="0"/>
              <a:t>Secure Communication Challenger </a:t>
            </a:r>
            <a:endParaRPr lang="id-ID" sz="4800"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1127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Outline</a:t>
            </a:r>
            <a:endParaRPr lang="id-ID" dirty="0"/>
          </a:p>
        </p:txBody>
      </p:sp>
      <p:sp>
        <p:nvSpPr>
          <p:cNvPr id="3" name="Content Placeholder 2"/>
          <p:cNvSpPr>
            <a:spLocks noGrp="1"/>
          </p:cNvSpPr>
          <p:nvPr>
            <p:ph idx="1"/>
          </p:nvPr>
        </p:nvSpPr>
        <p:spPr/>
        <p:txBody>
          <a:bodyPr/>
          <a:lstStyle/>
          <a:p>
            <a:r>
              <a:rPr lang="id-ID" dirty="0" smtClean="0"/>
              <a:t>Introduction</a:t>
            </a:r>
          </a:p>
          <a:p>
            <a:r>
              <a:rPr lang="id-ID" dirty="0" smtClean="0"/>
              <a:t>Low Probability of Detection Concept</a:t>
            </a:r>
          </a:p>
          <a:p>
            <a:r>
              <a:rPr lang="id-ID" dirty="0" smtClean="0"/>
              <a:t>LPD-based Communication, Navigation and Identification</a:t>
            </a:r>
            <a:endParaRPr lang="id-ID" dirty="0" smtClean="0"/>
          </a:p>
          <a:p>
            <a:r>
              <a:rPr lang="id-ID" dirty="0" smtClean="0"/>
              <a:t>Signal Intelligence Concept</a:t>
            </a:r>
          </a:p>
          <a:p>
            <a:r>
              <a:rPr lang="id-ID" dirty="0" smtClean="0"/>
              <a:t>Satellite SIGINT</a:t>
            </a:r>
            <a:endParaRPr lang="id-ID" dirty="0" smtClean="0"/>
          </a:p>
          <a:p>
            <a:r>
              <a:rPr lang="id-ID" dirty="0" smtClean="0"/>
              <a:t>Some Experiments by ITB :</a:t>
            </a:r>
          </a:p>
          <a:p>
            <a:pPr lvl="1"/>
            <a:r>
              <a:rPr lang="id-ID" dirty="0" smtClean="0"/>
              <a:t>Physical Design of Link-16 ( F-16 Data Link )</a:t>
            </a:r>
            <a:endParaRPr lang="id-ID" dirty="0"/>
          </a:p>
          <a:p>
            <a:pPr lvl="1"/>
            <a:r>
              <a:rPr lang="id-ID" dirty="0" smtClean="0"/>
              <a:t>Chaotic-based Secure Videoconference over Satelite </a:t>
            </a:r>
            <a:endParaRPr lang="id-ID" dirty="0"/>
          </a:p>
        </p:txBody>
      </p:sp>
    </p:spTree>
    <p:extLst>
      <p:ext uri="{BB962C8B-B14F-4D97-AF65-F5344CB8AC3E}">
        <p14:creationId xmlns:p14="http://schemas.microsoft.com/office/powerpoint/2010/main" val="1856944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Signal Intelligence</a:t>
            </a:r>
            <a:endParaRPr lang="id-ID" dirty="0"/>
          </a:p>
        </p:txBody>
      </p:sp>
      <p:sp>
        <p:nvSpPr>
          <p:cNvPr id="3" name="Content Placeholder 2"/>
          <p:cNvSpPr>
            <a:spLocks noGrp="1"/>
          </p:cNvSpPr>
          <p:nvPr>
            <p:ph idx="1"/>
          </p:nvPr>
        </p:nvSpPr>
        <p:spPr/>
        <p:txBody>
          <a:bodyPr>
            <a:normAutofit fontScale="92500" lnSpcReduction="10000"/>
          </a:bodyPr>
          <a:lstStyle/>
          <a:p>
            <a:r>
              <a:rPr lang="id-ID" dirty="0" smtClean="0"/>
              <a:t>SIGINT = COMINT +  ELINT + MASINT </a:t>
            </a:r>
          </a:p>
          <a:p>
            <a:r>
              <a:rPr lang="id-ID" dirty="0" smtClean="0"/>
              <a:t>COMINT (COMmunications INTelligence)</a:t>
            </a:r>
          </a:p>
          <a:p>
            <a:pPr lvl="1"/>
            <a:r>
              <a:rPr lang="id-ID" dirty="0" smtClean="0"/>
              <a:t>Interception of communications between people or machines</a:t>
            </a:r>
          </a:p>
          <a:p>
            <a:r>
              <a:rPr lang="id-ID" dirty="0"/>
              <a:t>E</a:t>
            </a:r>
            <a:r>
              <a:rPr lang="id-ID" dirty="0" smtClean="0"/>
              <a:t>LINT (ELectronics INTelli gence)</a:t>
            </a:r>
          </a:p>
          <a:p>
            <a:pPr lvl="1"/>
            <a:r>
              <a:rPr lang="id-ID" dirty="0" smtClean="0"/>
              <a:t>Detection and analysis of non-communications electronic transmissions</a:t>
            </a:r>
          </a:p>
          <a:p>
            <a:pPr lvl="1"/>
            <a:r>
              <a:rPr lang="id-ID" dirty="0" smtClean="0"/>
              <a:t>Electronic Warfare: radiation from electronic systems; jamming radiation</a:t>
            </a:r>
          </a:p>
          <a:p>
            <a:r>
              <a:rPr lang="id-ID" dirty="0" smtClean="0"/>
              <a:t>MASINT (Measurement And Signatures INTelligence)</a:t>
            </a:r>
          </a:p>
          <a:p>
            <a:pPr lvl="1"/>
            <a:r>
              <a:rPr lang="id-ID" dirty="0" smtClean="0"/>
              <a:t>Scientific and technical intelligence obtained by quantitative and qualitative analysis of data (metric data (metric, angle spatial angle, spatial, wavelength wavelength, time dependence modulation time dependence, modulation, plasma and  hydromagnetic)</a:t>
            </a:r>
          </a:p>
          <a:p>
            <a:pPr lvl="1"/>
            <a:r>
              <a:rPr lang="id-ID" dirty="0" smtClean="0"/>
              <a:t>Example : TELINT ( Telemetry Intelligence )</a:t>
            </a:r>
            <a:endParaRPr lang="id-ID" dirty="0"/>
          </a:p>
        </p:txBody>
      </p:sp>
    </p:spTree>
    <p:extLst>
      <p:ext uri="{BB962C8B-B14F-4D97-AF65-F5344CB8AC3E}">
        <p14:creationId xmlns:p14="http://schemas.microsoft.com/office/powerpoint/2010/main" val="1623985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COMINT</a:t>
            </a:r>
            <a:endParaRPr lang="id-ID" dirty="0"/>
          </a:p>
        </p:txBody>
      </p:sp>
      <p:sp>
        <p:nvSpPr>
          <p:cNvPr id="3" name="Content Placeholder 2"/>
          <p:cNvSpPr>
            <a:spLocks noGrp="1"/>
          </p:cNvSpPr>
          <p:nvPr>
            <p:ph idx="1"/>
          </p:nvPr>
        </p:nvSpPr>
        <p:spPr>
          <a:xfrm>
            <a:off x="838200" y="1825625"/>
            <a:ext cx="4995930" cy="4351338"/>
          </a:xfrm>
        </p:spPr>
        <p:txBody>
          <a:bodyPr/>
          <a:lstStyle/>
          <a:p>
            <a:r>
              <a:rPr lang="en-US" dirty="0" smtClean="0"/>
              <a:t>Search, DF and intercept</a:t>
            </a:r>
          </a:p>
          <a:p>
            <a:r>
              <a:rPr lang="en-US" dirty="0" smtClean="0"/>
              <a:t>Location fixing of emitters</a:t>
            </a:r>
          </a:p>
          <a:p>
            <a:r>
              <a:rPr lang="en-US" dirty="0" smtClean="0"/>
              <a:t>Signal analysis and classification</a:t>
            </a:r>
          </a:p>
          <a:p>
            <a:r>
              <a:rPr lang="en-US" dirty="0" smtClean="0"/>
              <a:t>Monitoring</a:t>
            </a:r>
          </a:p>
          <a:p>
            <a:r>
              <a:rPr lang="en-US" dirty="0" smtClean="0"/>
              <a:t>Recording</a:t>
            </a:r>
          </a:p>
          <a:p>
            <a:r>
              <a:rPr lang="en-US" dirty="0" smtClean="0"/>
              <a:t>Evaluation and comparison with stored data</a:t>
            </a:r>
          </a:p>
          <a:p>
            <a:r>
              <a:rPr lang="en-US" dirty="0" smtClean="0"/>
              <a:t>Generation of tactical reports</a:t>
            </a:r>
            <a:endParaRPr lang="id-ID" dirty="0"/>
          </a:p>
        </p:txBody>
      </p:sp>
      <p:pic>
        <p:nvPicPr>
          <p:cNvPr id="6" name="Picture 5"/>
          <p:cNvPicPr>
            <a:picLocks noChangeAspect="1"/>
          </p:cNvPicPr>
          <p:nvPr/>
        </p:nvPicPr>
        <p:blipFill>
          <a:blip r:embed="rId2"/>
          <a:stretch>
            <a:fillRect/>
          </a:stretch>
        </p:blipFill>
        <p:spPr>
          <a:xfrm>
            <a:off x="5943064" y="1720056"/>
            <a:ext cx="5715000" cy="4562475"/>
          </a:xfrm>
          <a:prstGeom prst="rect">
            <a:avLst/>
          </a:prstGeom>
        </p:spPr>
      </p:pic>
    </p:spTree>
    <p:extLst>
      <p:ext uri="{BB962C8B-B14F-4D97-AF65-F5344CB8AC3E}">
        <p14:creationId xmlns:p14="http://schemas.microsoft.com/office/powerpoint/2010/main" val="2293727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Communication Signal Scenarios</a:t>
            </a:r>
            <a:endParaRPr lang="id-ID" dirty="0"/>
          </a:p>
        </p:txBody>
      </p:sp>
      <p:sp>
        <p:nvSpPr>
          <p:cNvPr id="3" name="Content Placeholder 2"/>
          <p:cNvSpPr>
            <a:spLocks noGrp="1"/>
          </p:cNvSpPr>
          <p:nvPr>
            <p:ph idx="1"/>
          </p:nvPr>
        </p:nvSpPr>
        <p:spPr/>
        <p:txBody>
          <a:bodyPr>
            <a:normAutofit/>
          </a:bodyPr>
          <a:lstStyle/>
          <a:p>
            <a:r>
              <a:rPr lang="id-ID" dirty="0" smtClean="0"/>
              <a:t>Wide Spectral Coverage ( 1.5 MHz – 18 GHz )</a:t>
            </a:r>
          </a:p>
          <a:p>
            <a:r>
              <a:rPr lang="id-ID" dirty="0" smtClean="0"/>
              <a:t>Complex Waveforms (Burst, FH, DS)</a:t>
            </a:r>
          </a:p>
          <a:p>
            <a:r>
              <a:rPr lang="id-ID" dirty="0" smtClean="0"/>
              <a:t>Non-Standard Data Formats</a:t>
            </a:r>
          </a:p>
          <a:p>
            <a:r>
              <a:rPr lang="id-ID" dirty="0" smtClean="0"/>
              <a:t>High Signal Density</a:t>
            </a:r>
          </a:p>
          <a:p>
            <a:r>
              <a:rPr lang="id-ID" dirty="0" smtClean="0"/>
              <a:t>Low SNR Conditions</a:t>
            </a:r>
          </a:p>
          <a:p>
            <a:r>
              <a:rPr lang="id-ID" dirty="0" smtClean="0"/>
              <a:t>Both NB and WB Signals (FDM &amp; TDM)</a:t>
            </a:r>
          </a:p>
          <a:p>
            <a:r>
              <a:rPr lang="id-ID" dirty="0" smtClean="0"/>
              <a:t>Encrypted Signals</a:t>
            </a:r>
          </a:p>
          <a:p>
            <a:r>
              <a:rPr lang="id-ID" dirty="0" smtClean="0"/>
              <a:t>Short Dwell Times</a:t>
            </a:r>
            <a:endParaRPr lang="id-ID" dirty="0"/>
          </a:p>
        </p:txBody>
      </p:sp>
    </p:spTree>
    <p:extLst>
      <p:ext uri="{BB962C8B-B14F-4D97-AF65-F5344CB8AC3E}">
        <p14:creationId xmlns:p14="http://schemas.microsoft.com/office/powerpoint/2010/main" val="3777002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ELINT</a:t>
            </a:r>
            <a:endParaRPr lang="id-ID" dirty="0"/>
          </a:p>
        </p:txBody>
      </p:sp>
      <p:sp>
        <p:nvSpPr>
          <p:cNvPr id="3" name="Content Placeholder 2"/>
          <p:cNvSpPr>
            <a:spLocks noGrp="1"/>
          </p:cNvSpPr>
          <p:nvPr>
            <p:ph idx="1"/>
          </p:nvPr>
        </p:nvSpPr>
        <p:spPr/>
        <p:txBody>
          <a:bodyPr>
            <a:normAutofit fontScale="85000" lnSpcReduction="20000"/>
          </a:bodyPr>
          <a:lstStyle/>
          <a:p>
            <a:r>
              <a:rPr lang="en-US" dirty="0" smtClean="0"/>
              <a:t>ELINT </a:t>
            </a:r>
            <a:r>
              <a:rPr lang="id-ID" dirty="0" smtClean="0"/>
              <a:t>involves actions taken to :</a:t>
            </a:r>
            <a:endParaRPr lang="en-US" dirty="0" smtClean="0"/>
          </a:p>
          <a:p>
            <a:pPr lvl="1"/>
            <a:r>
              <a:rPr lang="en-US" dirty="0" smtClean="0"/>
              <a:t>Search</a:t>
            </a:r>
          </a:p>
          <a:p>
            <a:pPr lvl="1"/>
            <a:r>
              <a:rPr lang="en-US" dirty="0" smtClean="0"/>
              <a:t>Intercept </a:t>
            </a:r>
          </a:p>
          <a:p>
            <a:pPr lvl="1"/>
            <a:r>
              <a:rPr lang="en-US" dirty="0" smtClean="0"/>
              <a:t>Locate </a:t>
            </a:r>
          </a:p>
          <a:p>
            <a:pPr lvl="1"/>
            <a:r>
              <a:rPr lang="en-US" dirty="0" smtClean="0"/>
              <a:t>Record</a:t>
            </a:r>
          </a:p>
          <a:p>
            <a:pPr lvl="1"/>
            <a:r>
              <a:rPr lang="en-US" dirty="0" smtClean="0"/>
              <a:t>Analysis of radiated EM energy</a:t>
            </a:r>
          </a:p>
          <a:p>
            <a:r>
              <a:rPr lang="en-US" dirty="0" smtClean="0"/>
              <a:t>ELINT </a:t>
            </a:r>
            <a:r>
              <a:rPr lang="id-ID" dirty="0" smtClean="0"/>
              <a:t>Receiver</a:t>
            </a:r>
            <a:r>
              <a:rPr lang="en-US" dirty="0" smtClean="0"/>
              <a:t> measure</a:t>
            </a:r>
            <a:r>
              <a:rPr lang="id-ID" dirty="0" smtClean="0"/>
              <a:t> :</a:t>
            </a:r>
            <a:endParaRPr lang="en-US" dirty="0" smtClean="0"/>
          </a:p>
          <a:p>
            <a:pPr lvl="1"/>
            <a:r>
              <a:rPr lang="en-US" dirty="0" smtClean="0"/>
              <a:t>Angle of Arrival (AOA) </a:t>
            </a:r>
          </a:p>
          <a:p>
            <a:pPr lvl="1"/>
            <a:r>
              <a:rPr lang="en-US" dirty="0" smtClean="0"/>
              <a:t>Pulse Width </a:t>
            </a:r>
          </a:p>
          <a:p>
            <a:pPr lvl="1"/>
            <a:r>
              <a:rPr lang="en-US" dirty="0" smtClean="0"/>
              <a:t>Pulse </a:t>
            </a:r>
            <a:r>
              <a:rPr lang="en-US" dirty="0" err="1" smtClean="0"/>
              <a:t>Repetion</a:t>
            </a:r>
            <a:r>
              <a:rPr lang="en-US" dirty="0" smtClean="0"/>
              <a:t> Frequency</a:t>
            </a:r>
          </a:p>
          <a:p>
            <a:pPr lvl="1"/>
            <a:r>
              <a:rPr lang="en-US" dirty="0" smtClean="0"/>
              <a:t>Frequency</a:t>
            </a:r>
          </a:p>
          <a:p>
            <a:pPr lvl="1"/>
            <a:r>
              <a:rPr lang="en-US" dirty="0" smtClean="0"/>
              <a:t>Time of Arrival</a:t>
            </a:r>
          </a:p>
          <a:p>
            <a:pPr lvl="1"/>
            <a:r>
              <a:rPr lang="en-US" dirty="0" smtClean="0"/>
              <a:t>Scan Rate</a:t>
            </a:r>
          </a:p>
          <a:p>
            <a:pPr lvl="1"/>
            <a:r>
              <a:rPr lang="en-US" dirty="0" smtClean="0"/>
              <a:t>Location fixing of emitter</a:t>
            </a:r>
            <a:endParaRPr lang="id-ID" dirty="0"/>
          </a:p>
        </p:txBody>
      </p:sp>
      <p:pic>
        <p:nvPicPr>
          <p:cNvPr id="6" name="Picture 5"/>
          <p:cNvPicPr>
            <a:picLocks noChangeAspect="1"/>
          </p:cNvPicPr>
          <p:nvPr/>
        </p:nvPicPr>
        <p:blipFill>
          <a:blip r:embed="rId2"/>
          <a:stretch>
            <a:fillRect/>
          </a:stretch>
        </p:blipFill>
        <p:spPr>
          <a:xfrm>
            <a:off x="5687158" y="1690688"/>
            <a:ext cx="5666642" cy="4072899"/>
          </a:xfrm>
          <a:prstGeom prst="rect">
            <a:avLst/>
          </a:prstGeom>
        </p:spPr>
      </p:pic>
    </p:spTree>
    <p:extLst>
      <p:ext uri="{BB962C8B-B14F-4D97-AF65-F5344CB8AC3E}">
        <p14:creationId xmlns:p14="http://schemas.microsoft.com/office/powerpoint/2010/main" val="1071585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Radar </a:t>
            </a:r>
            <a:r>
              <a:rPr lang="id-ID" dirty="0" smtClean="0"/>
              <a:t>Signal S</a:t>
            </a:r>
            <a:r>
              <a:rPr lang="en-US" dirty="0" err="1" smtClean="0"/>
              <a:t>cenario</a:t>
            </a:r>
            <a:r>
              <a:rPr lang="id-ID" dirty="0" smtClean="0"/>
              <a:t>s</a:t>
            </a:r>
            <a:endParaRPr lang="id-ID" dirty="0"/>
          </a:p>
        </p:txBody>
      </p:sp>
      <p:sp>
        <p:nvSpPr>
          <p:cNvPr id="3" name="Content Placeholder 2"/>
          <p:cNvSpPr>
            <a:spLocks noGrp="1"/>
          </p:cNvSpPr>
          <p:nvPr>
            <p:ph idx="1"/>
          </p:nvPr>
        </p:nvSpPr>
        <p:spPr/>
        <p:txBody>
          <a:bodyPr/>
          <a:lstStyle/>
          <a:p>
            <a:r>
              <a:rPr lang="en-US" dirty="0" smtClean="0"/>
              <a:t>Wide Spectral Coverage ( 0.5 – 40 GHz )</a:t>
            </a:r>
          </a:p>
          <a:p>
            <a:r>
              <a:rPr lang="en-US" dirty="0" smtClean="0"/>
              <a:t>Complex Waveforms</a:t>
            </a:r>
          </a:p>
          <a:p>
            <a:r>
              <a:rPr lang="en-US" dirty="0" smtClean="0"/>
              <a:t>Wide PRF Range with Jitter and Stagger – 50 Hz to 500 KHz</a:t>
            </a:r>
          </a:p>
          <a:p>
            <a:r>
              <a:rPr lang="en-US" dirty="0" smtClean="0"/>
              <a:t>Wide Pulse Width Ranges – 50 ns to 500 µs</a:t>
            </a:r>
          </a:p>
          <a:p>
            <a:r>
              <a:rPr lang="en-US" dirty="0" smtClean="0"/>
              <a:t>Variety of Antenna Scans</a:t>
            </a:r>
          </a:p>
          <a:p>
            <a:r>
              <a:rPr lang="en-US" dirty="0" smtClean="0"/>
              <a:t>Short Dwell Times</a:t>
            </a:r>
            <a:endParaRPr lang="id-ID" dirty="0"/>
          </a:p>
        </p:txBody>
      </p:sp>
    </p:spTree>
    <p:extLst>
      <p:ext uri="{BB962C8B-B14F-4D97-AF65-F5344CB8AC3E}">
        <p14:creationId xmlns:p14="http://schemas.microsoft.com/office/powerpoint/2010/main" val="3278999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Typical Architecture of COMINT/ELINT</a:t>
            </a:r>
            <a:endParaRPr lang="id-ID"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l="20313" t="27083" r="13281" b="15625"/>
          <a:stretch>
            <a:fillRect/>
          </a:stretch>
        </p:blipFill>
        <p:spPr bwMode="auto">
          <a:xfrm>
            <a:off x="2330002" y="1838325"/>
            <a:ext cx="7251880" cy="469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097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Modern Implementation of COMINT/SIGINT</a:t>
            </a:r>
            <a:endParaRPr lang="id-ID" dirty="0"/>
          </a:p>
        </p:txBody>
      </p:sp>
      <p:pic>
        <p:nvPicPr>
          <p:cNvPr id="5" name="Picture 4"/>
          <p:cNvPicPr>
            <a:picLocks noChangeAspect="1"/>
          </p:cNvPicPr>
          <p:nvPr/>
        </p:nvPicPr>
        <p:blipFill>
          <a:blip r:embed="rId2"/>
          <a:stretch>
            <a:fillRect/>
          </a:stretch>
        </p:blipFill>
        <p:spPr>
          <a:xfrm>
            <a:off x="1766887" y="1905000"/>
            <a:ext cx="8658225" cy="4953000"/>
          </a:xfrm>
          <a:prstGeom prst="rect">
            <a:avLst/>
          </a:prstGeom>
        </p:spPr>
      </p:pic>
    </p:spTree>
    <p:extLst>
      <p:ext uri="{BB962C8B-B14F-4D97-AF65-F5344CB8AC3E}">
        <p14:creationId xmlns:p14="http://schemas.microsoft.com/office/powerpoint/2010/main" val="299715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Modern Implementation of COMINT/SIGINT</a:t>
            </a:r>
            <a:endParaRPr lang="id-ID" dirty="0"/>
          </a:p>
        </p:txBody>
      </p:sp>
      <p:pic>
        <p:nvPicPr>
          <p:cNvPr id="3" name="Picture 2"/>
          <p:cNvPicPr>
            <a:picLocks noChangeAspect="1"/>
          </p:cNvPicPr>
          <p:nvPr/>
        </p:nvPicPr>
        <p:blipFill>
          <a:blip r:embed="rId2"/>
          <a:stretch>
            <a:fillRect/>
          </a:stretch>
        </p:blipFill>
        <p:spPr>
          <a:xfrm>
            <a:off x="933583" y="1510385"/>
            <a:ext cx="10344355" cy="5033962"/>
          </a:xfrm>
          <a:prstGeom prst="rect">
            <a:avLst/>
          </a:prstGeom>
        </p:spPr>
      </p:pic>
    </p:spTree>
    <p:extLst>
      <p:ext uri="{BB962C8B-B14F-4D97-AF65-F5344CB8AC3E}">
        <p14:creationId xmlns:p14="http://schemas.microsoft.com/office/powerpoint/2010/main" val="72857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t>Satellite SIGINT</a:t>
            </a:r>
            <a:endParaRPr lang="id-ID" dirty="0"/>
          </a:p>
        </p:txBody>
      </p:sp>
      <p:sp>
        <p:nvSpPr>
          <p:cNvPr id="4" name="Text Placeholder 3"/>
          <p:cNvSpPr>
            <a:spLocks noGrp="1"/>
          </p:cNvSpPr>
          <p:nvPr>
            <p:ph type="body" idx="1"/>
          </p:nvPr>
        </p:nvSpPr>
        <p:spPr/>
        <p:txBody>
          <a:bodyPr/>
          <a:lstStyle/>
          <a:p>
            <a:endParaRPr lang="id-ID"/>
          </a:p>
        </p:txBody>
      </p:sp>
    </p:spTree>
    <p:extLst>
      <p:ext uri="{BB962C8B-B14F-4D97-AF65-F5344CB8AC3E}">
        <p14:creationId xmlns:p14="http://schemas.microsoft.com/office/powerpoint/2010/main" val="26997360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Satellite SIGINT</a:t>
            </a:r>
            <a:endParaRPr lang="id-ID" dirty="0"/>
          </a:p>
        </p:txBody>
      </p:sp>
      <p:pic>
        <p:nvPicPr>
          <p:cNvPr id="5" name="Picture 4"/>
          <p:cNvPicPr>
            <a:picLocks noChangeAspect="1"/>
          </p:cNvPicPr>
          <p:nvPr/>
        </p:nvPicPr>
        <p:blipFill>
          <a:blip r:embed="rId2"/>
          <a:stretch>
            <a:fillRect/>
          </a:stretch>
        </p:blipFill>
        <p:spPr>
          <a:xfrm>
            <a:off x="1627031" y="1264677"/>
            <a:ext cx="8937938" cy="5482281"/>
          </a:xfrm>
          <a:prstGeom prst="rect">
            <a:avLst/>
          </a:prstGeom>
        </p:spPr>
      </p:pic>
    </p:spTree>
    <p:extLst>
      <p:ext uri="{BB962C8B-B14F-4D97-AF65-F5344CB8AC3E}">
        <p14:creationId xmlns:p14="http://schemas.microsoft.com/office/powerpoint/2010/main" val="466660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Introduction</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825933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Echelon</a:t>
            </a:r>
            <a:endParaRPr lang="id-ID" dirty="0"/>
          </a:p>
        </p:txBody>
      </p:sp>
      <p:sp>
        <p:nvSpPr>
          <p:cNvPr id="5" name="Content Placeholder 4"/>
          <p:cNvSpPr>
            <a:spLocks noGrp="1"/>
          </p:cNvSpPr>
          <p:nvPr>
            <p:ph idx="1"/>
          </p:nvPr>
        </p:nvSpPr>
        <p:spPr/>
        <p:txBody>
          <a:bodyPr>
            <a:normAutofit fontScale="92500"/>
          </a:bodyPr>
          <a:lstStyle/>
          <a:p>
            <a:r>
              <a:rPr lang="en-US" dirty="0"/>
              <a:t>ECHELON is a name used in global media and in popular culture to describe a signals intelligence (SIGINT) collection and analysis network operated on behalf of the five signatory states to the UK–USA Security Agreement </a:t>
            </a:r>
            <a:r>
              <a:rPr lang="id-ID" dirty="0" smtClean="0"/>
              <a:t>:</a:t>
            </a:r>
          </a:p>
          <a:p>
            <a:pPr lvl="1"/>
            <a:r>
              <a:rPr lang="en-US" dirty="0" smtClean="0"/>
              <a:t>Australia</a:t>
            </a:r>
            <a:endParaRPr lang="id-ID" dirty="0" smtClean="0"/>
          </a:p>
          <a:p>
            <a:pPr lvl="1"/>
            <a:r>
              <a:rPr lang="en-US" dirty="0" smtClean="0"/>
              <a:t>Canada</a:t>
            </a:r>
            <a:endParaRPr lang="id-ID" dirty="0" smtClean="0"/>
          </a:p>
          <a:p>
            <a:pPr lvl="1"/>
            <a:r>
              <a:rPr lang="en-US" dirty="0" smtClean="0"/>
              <a:t>New Zealand</a:t>
            </a:r>
            <a:endParaRPr lang="id-ID" dirty="0" smtClean="0"/>
          </a:p>
          <a:p>
            <a:pPr lvl="1"/>
            <a:r>
              <a:rPr lang="en-US" dirty="0" smtClean="0"/>
              <a:t>United Kingdom</a:t>
            </a:r>
            <a:endParaRPr lang="id-ID" dirty="0" smtClean="0"/>
          </a:p>
          <a:p>
            <a:pPr lvl="1"/>
            <a:r>
              <a:rPr lang="en-US" dirty="0" smtClean="0"/>
              <a:t>United States</a:t>
            </a:r>
            <a:r>
              <a:rPr lang="id-ID" dirty="0" smtClean="0"/>
              <a:t>.</a:t>
            </a:r>
          </a:p>
          <a:p>
            <a:r>
              <a:rPr lang="en-US" dirty="0" smtClean="0"/>
              <a:t>It </a:t>
            </a:r>
            <a:r>
              <a:rPr lang="en-US" dirty="0"/>
              <a:t>has also been described as the only software system which controls the download and dissemination of the intercept of commercial satellite trunk communications</a:t>
            </a:r>
            <a:r>
              <a:rPr lang="en-US" dirty="0" smtClean="0"/>
              <a:t>.</a:t>
            </a:r>
            <a:endParaRPr lang="id-ID" dirty="0"/>
          </a:p>
        </p:txBody>
      </p:sp>
    </p:spTree>
    <p:extLst>
      <p:ext uri="{BB962C8B-B14F-4D97-AF65-F5344CB8AC3E}">
        <p14:creationId xmlns:p14="http://schemas.microsoft.com/office/powerpoint/2010/main" val="3549671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Parabola Antennas Farm : Echelon</a:t>
            </a:r>
            <a:endParaRPr lang="id-ID"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588" y="1434174"/>
            <a:ext cx="9800823" cy="5311225"/>
          </a:xfrm>
          <a:prstGeom prst="rect">
            <a:avLst/>
          </a:prstGeom>
        </p:spPr>
      </p:pic>
    </p:spTree>
    <p:extLst>
      <p:ext uri="{BB962C8B-B14F-4D97-AF65-F5344CB8AC3E}">
        <p14:creationId xmlns:p14="http://schemas.microsoft.com/office/powerpoint/2010/main" val="2305605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Satellite Encryption</a:t>
            </a:r>
            <a:endParaRPr lang="id-ID" dirty="0"/>
          </a:p>
        </p:txBody>
      </p:sp>
      <p:sp>
        <p:nvSpPr>
          <p:cNvPr id="3" name="Content Placeholder 2"/>
          <p:cNvSpPr>
            <a:spLocks noGrp="1"/>
          </p:cNvSpPr>
          <p:nvPr>
            <p:ph idx="1"/>
          </p:nvPr>
        </p:nvSpPr>
        <p:spPr>
          <a:xfrm>
            <a:off x="838200" y="1825624"/>
            <a:ext cx="10515600" cy="4755479"/>
          </a:xfrm>
        </p:spPr>
        <p:txBody>
          <a:bodyPr>
            <a:normAutofit fontScale="77500" lnSpcReduction="20000"/>
          </a:bodyPr>
          <a:lstStyle/>
          <a:p>
            <a:r>
              <a:rPr lang="en-US" dirty="0"/>
              <a:t>GEO-Mobile Radio Interface (GEO stands for Geostationary Earth Orbit), better known as GMR, is an ETSI standard for satellite phones. The GMR standard is derived from the 3GPP-family terrestrial digital cellular standards and supports access to GSM/UMTS core networks. </a:t>
            </a:r>
            <a:endParaRPr lang="id-ID" dirty="0" smtClean="0"/>
          </a:p>
          <a:p>
            <a:r>
              <a:rPr lang="en-US" dirty="0" smtClean="0"/>
              <a:t>It </a:t>
            </a:r>
            <a:r>
              <a:rPr lang="en-US" dirty="0"/>
              <a:t>is used by </a:t>
            </a:r>
            <a:r>
              <a:rPr lang="en-US" dirty="0" err="1"/>
              <a:t>ACeS</a:t>
            </a:r>
            <a:r>
              <a:rPr lang="en-US" dirty="0"/>
              <a:t>, ICO, Inmarsat, </a:t>
            </a:r>
            <a:r>
              <a:rPr lang="en-US" dirty="0" err="1"/>
              <a:t>SkyTerra</a:t>
            </a:r>
            <a:r>
              <a:rPr lang="en-US" dirty="0"/>
              <a:t>, </a:t>
            </a:r>
            <a:r>
              <a:rPr lang="en-US" dirty="0" err="1"/>
              <a:t>TerreStar</a:t>
            </a:r>
            <a:r>
              <a:rPr lang="en-US" dirty="0"/>
              <a:t> and </a:t>
            </a:r>
            <a:r>
              <a:rPr lang="en-US" dirty="0" err="1" smtClean="0"/>
              <a:t>Thuraya.There</a:t>
            </a:r>
            <a:r>
              <a:rPr lang="en-US" dirty="0" smtClean="0"/>
              <a:t> </a:t>
            </a:r>
            <a:r>
              <a:rPr lang="en-US" dirty="0"/>
              <a:t>are two widely-deployed variants of GMR, both heavily modeled after </a:t>
            </a:r>
            <a:r>
              <a:rPr lang="en-US" dirty="0" smtClean="0"/>
              <a:t>GSM</a:t>
            </a:r>
            <a:r>
              <a:rPr lang="id-ID" dirty="0" smtClean="0"/>
              <a:t> :</a:t>
            </a:r>
            <a:endParaRPr lang="en-US" dirty="0"/>
          </a:p>
          <a:p>
            <a:pPr lvl="1"/>
            <a:r>
              <a:rPr lang="en-US" dirty="0"/>
              <a:t>GMR-1: The first version of the standard and that has evolved over time into 3 different revisions:</a:t>
            </a:r>
          </a:p>
          <a:p>
            <a:pPr lvl="2"/>
            <a:r>
              <a:rPr lang="en-US" dirty="0"/>
              <a:t>GMR-1: The basic circuit switched model, more or less corresponding to what plain old GSM Phase 2 is, and using exactly the same core network infrastructure.</a:t>
            </a:r>
          </a:p>
          <a:p>
            <a:pPr lvl="2"/>
            <a:r>
              <a:rPr lang="en-US" dirty="0" err="1"/>
              <a:t>GmPRS</a:t>
            </a:r>
            <a:r>
              <a:rPr lang="en-US" dirty="0"/>
              <a:t>: Adding support for packet data. The equivalent of GPRS in the GSM world. Still connected to a 'Gb' style core network.</a:t>
            </a:r>
          </a:p>
          <a:p>
            <a:pPr lvl="2"/>
            <a:r>
              <a:rPr lang="en-US" dirty="0"/>
              <a:t>GMR-1 3G: Adds support for some new channel types, but the most important changes are in the core network, adding interoperability with UMTS core network components. Contrary to the classic cell network where UMTS and GSM have a radically different air-interface, GMR-1 3G is still very similar to GMR-1 on the Layer 1 side.</a:t>
            </a:r>
          </a:p>
          <a:p>
            <a:pPr lvl="1"/>
            <a:r>
              <a:rPr lang="en-US" dirty="0"/>
              <a:t>GMR-2: Which is not an evolution of GMR-1 but rather a concurrent standard that has been developed by another group of companies.</a:t>
            </a:r>
          </a:p>
          <a:p>
            <a:r>
              <a:rPr lang="en-US" dirty="0"/>
              <a:t>GMR-1 is the technology used by </a:t>
            </a:r>
            <a:r>
              <a:rPr lang="en-US" dirty="0" err="1"/>
              <a:t>Thuraya</a:t>
            </a:r>
            <a:r>
              <a:rPr lang="en-US" dirty="0"/>
              <a:t>. GMR-1 3G is the technology used for </a:t>
            </a:r>
            <a:r>
              <a:rPr lang="en-US" dirty="0" err="1"/>
              <a:t>TerreStar</a:t>
            </a:r>
            <a:r>
              <a:rPr lang="en-US" dirty="0"/>
              <a:t> and </a:t>
            </a:r>
            <a:r>
              <a:rPr lang="en-US" dirty="0" err="1"/>
              <a:t>SkyTerra</a:t>
            </a:r>
            <a:r>
              <a:rPr lang="en-US" dirty="0"/>
              <a:t>. GMR-2 is used by Inmarsat </a:t>
            </a:r>
            <a:r>
              <a:rPr lang="en-US" dirty="0" err="1" smtClean="0"/>
              <a:t>iSatPhonePro</a:t>
            </a:r>
            <a:r>
              <a:rPr lang="en-US" dirty="0" smtClean="0"/>
              <a:t>.</a:t>
            </a:r>
            <a:r>
              <a:rPr lang="id-ID" dirty="0" smtClean="0"/>
              <a:t> </a:t>
            </a:r>
            <a:r>
              <a:rPr lang="en-US" dirty="0" smtClean="0"/>
              <a:t>GMR </a:t>
            </a:r>
            <a:r>
              <a:rPr lang="en-US" dirty="0"/>
              <a:t>was developed by TIA and ETSI</a:t>
            </a:r>
            <a:r>
              <a:rPr lang="en-US" dirty="0" smtClean="0"/>
              <a:t>.</a:t>
            </a:r>
            <a:endParaRPr lang="id-ID" dirty="0"/>
          </a:p>
        </p:txBody>
      </p:sp>
    </p:spTree>
    <p:extLst>
      <p:ext uri="{BB962C8B-B14F-4D97-AF65-F5344CB8AC3E}">
        <p14:creationId xmlns:p14="http://schemas.microsoft.com/office/powerpoint/2010/main" val="2593498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Satellite </a:t>
            </a:r>
            <a:r>
              <a:rPr lang="id-ID" dirty="0" smtClean="0"/>
              <a:t>Encryption : Satellite Phone</a:t>
            </a:r>
            <a:endParaRPr lang="id-ID" dirty="0"/>
          </a:p>
        </p:txBody>
      </p:sp>
      <p:pic>
        <p:nvPicPr>
          <p:cNvPr id="5" name="Picture 4"/>
          <p:cNvPicPr>
            <a:picLocks noChangeAspect="1"/>
          </p:cNvPicPr>
          <p:nvPr/>
        </p:nvPicPr>
        <p:blipFill>
          <a:blip r:embed="rId2"/>
          <a:stretch>
            <a:fillRect/>
          </a:stretch>
        </p:blipFill>
        <p:spPr>
          <a:xfrm>
            <a:off x="1557202" y="1838860"/>
            <a:ext cx="8346652" cy="4641553"/>
          </a:xfrm>
          <a:prstGeom prst="rect">
            <a:avLst/>
          </a:prstGeom>
        </p:spPr>
      </p:pic>
    </p:spTree>
    <p:extLst>
      <p:ext uri="{BB962C8B-B14F-4D97-AF65-F5344CB8AC3E}">
        <p14:creationId xmlns:p14="http://schemas.microsoft.com/office/powerpoint/2010/main" val="107407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Don’t Trust Satellite Encryption</a:t>
            </a:r>
            <a:endParaRPr lang="id-ID" dirty="0"/>
          </a:p>
        </p:txBody>
      </p:sp>
      <p:pic>
        <p:nvPicPr>
          <p:cNvPr id="3" name="Picture 2"/>
          <p:cNvPicPr>
            <a:picLocks noChangeAspect="1"/>
          </p:cNvPicPr>
          <p:nvPr/>
        </p:nvPicPr>
        <p:blipFill>
          <a:blip r:embed="rId2"/>
          <a:stretch>
            <a:fillRect/>
          </a:stretch>
        </p:blipFill>
        <p:spPr>
          <a:xfrm>
            <a:off x="1027895" y="1506367"/>
            <a:ext cx="9777480" cy="5237936"/>
          </a:xfrm>
          <a:prstGeom prst="rect">
            <a:avLst/>
          </a:prstGeom>
        </p:spPr>
      </p:pic>
    </p:spTree>
    <p:extLst>
      <p:ext uri="{BB962C8B-B14F-4D97-AF65-F5344CB8AC3E}">
        <p14:creationId xmlns:p14="http://schemas.microsoft.com/office/powerpoint/2010/main" val="1695251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Experiment : </a:t>
            </a:r>
            <a:br>
              <a:rPr lang="id-ID" dirty="0" smtClean="0"/>
            </a:br>
            <a:r>
              <a:rPr lang="id-ID" sz="4800" dirty="0" smtClean="0"/>
              <a:t>Physical Layer of </a:t>
            </a:r>
            <a:r>
              <a:rPr lang="id-ID" sz="4800" dirty="0" smtClean="0"/>
              <a:t>Link </a:t>
            </a:r>
            <a:r>
              <a:rPr lang="id-ID" sz="4800" dirty="0" smtClean="0"/>
              <a:t>16 Design</a:t>
            </a:r>
            <a:endParaRPr lang="id-ID" sz="4800" dirty="0"/>
          </a:p>
        </p:txBody>
      </p:sp>
      <p:sp>
        <p:nvSpPr>
          <p:cNvPr id="4" name="Text Placeholder 3"/>
          <p:cNvSpPr>
            <a:spLocks noGrp="1"/>
          </p:cNvSpPr>
          <p:nvPr>
            <p:ph type="body" idx="1"/>
          </p:nvPr>
        </p:nvSpPr>
        <p:spPr/>
        <p:txBody>
          <a:bodyPr/>
          <a:lstStyle/>
          <a:p>
            <a:endParaRPr lang="id-ID"/>
          </a:p>
        </p:txBody>
      </p:sp>
    </p:spTree>
    <p:extLst>
      <p:ext uri="{BB962C8B-B14F-4D97-AF65-F5344CB8AC3E}">
        <p14:creationId xmlns:p14="http://schemas.microsoft.com/office/powerpoint/2010/main" val="3300118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1835504" y="1235075"/>
            <a:ext cx="686680" cy="381100"/>
          </a:xfrm>
          <a:prstGeom prst="rect">
            <a:avLst/>
          </a:prstGeom>
          <a:noFill/>
          <a:ln w="9525">
            <a:noFill/>
            <a:miter lim="800000"/>
            <a:headEnd/>
            <a:tailEnd/>
          </a:ln>
        </p:spPr>
        <p:txBody>
          <a:bodyPr wrap="none" lIns="90782" tIns="43927" rIns="90782" bIns="43927">
            <a:spAutoFit/>
          </a:bodyPr>
          <a:lstStyle/>
          <a:p>
            <a:pPr algn="just" defTabSz="912813">
              <a:defRPr/>
            </a:pPr>
            <a:r>
              <a:rPr lang="en-US" sz="1900" b="1" dirty="0">
                <a:latin typeface="+mj-lt"/>
              </a:rPr>
              <a:t>JTIDS</a:t>
            </a:r>
          </a:p>
        </p:txBody>
      </p:sp>
      <p:sp>
        <p:nvSpPr>
          <p:cNvPr id="24579" name="Rectangle 4"/>
          <p:cNvSpPr>
            <a:spLocks noChangeArrowheads="1"/>
          </p:cNvSpPr>
          <p:nvPr/>
        </p:nvSpPr>
        <p:spPr bwMode="auto">
          <a:xfrm>
            <a:off x="9714212" y="1189038"/>
            <a:ext cx="697902" cy="381100"/>
          </a:xfrm>
          <a:prstGeom prst="rect">
            <a:avLst/>
          </a:prstGeom>
          <a:noFill/>
          <a:ln w="9525">
            <a:noFill/>
            <a:miter lim="800000"/>
            <a:headEnd/>
            <a:tailEnd/>
          </a:ln>
        </p:spPr>
        <p:txBody>
          <a:bodyPr wrap="none" lIns="90782" tIns="43927" rIns="90782" bIns="43927">
            <a:spAutoFit/>
          </a:bodyPr>
          <a:lstStyle/>
          <a:p>
            <a:pPr algn="just" defTabSz="912813">
              <a:defRPr/>
            </a:pPr>
            <a:r>
              <a:rPr lang="en-US" sz="1900" b="1" dirty="0">
                <a:latin typeface="+mj-lt"/>
              </a:rPr>
              <a:t>MIDS</a:t>
            </a:r>
          </a:p>
        </p:txBody>
      </p:sp>
      <p:sp>
        <p:nvSpPr>
          <p:cNvPr id="24580" name="Rectangle 6"/>
          <p:cNvSpPr>
            <a:spLocks noChangeArrowheads="1"/>
          </p:cNvSpPr>
          <p:nvPr/>
        </p:nvSpPr>
        <p:spPr bwMode="auto">
          <a:xfrm>
            <a:off x="2339976" y="2667001"/>
            <a:ext cx="8353425" cy="4010025"/>
          </a:xfrm>
          <a:prstGeom prst="rect">
            <a:avLst/>
          </a:prstGeom>
          <a:noFill/>
          <a:ln w="9525">
            <a:noFill/>
            <a:miter lim="800000"/>
            <a:headEnd/>
            <a:tailEnd/>
          </a:ln>
        </p:spPr>
        <p:txBody>
          <a:bodyPr lIns="83732" tIns="41866" rIns="83732" bIns="41866"/>
          <a:lstStyle/>
          <a:p>
            <a:pPr marL="263525" indent="-263525" defTabSz="844550">
              <a:lnSpc>
                <a:spcPct val="88000"/>
              </a:lnSpc>
              <a:spcBef>
                <a:spcPct val="30000"/>
              </a:spcBef>
              <a:buFontTx/>
              <a:buChar char="•"/>
              <a:tabLst>
                <a:tab pos="752475" algn="l"/>
                <a:tab pos="3851275" algn="l"/>
              </a:tabLst>
              <a:defRPr/>
            </a:pPr>
            <a:r>
              <a:rPr lang="en-US" sz="1900" b="1" dirty="0">
                <a:latin typeface="+mj-lt"/>
              </a:rPr>
              <a:t>Secure and Jam-Resistant Communications, Navigation and Identification System</a:t>
            </a:r>
            <a:endParaRPr lang="en-US" sz="1500" b="1" dirty="0">
              <a:latin typeface="+mj-lt"/>
            </a:endParaRPr>
          </a:p>
          <a:p>
            <a:pPr marL="631825" lvl="1" indent="-209550" defTabSz="844550">
              <a:lnSpc>
                <a:spcPct val="78000"/>
              </a:lnSpc>
              <a:spcBef>
                <a:spcPct val="30000"/>
              </a:spcBef>
              <a:buFontTx/>
              <a:buChar char="–"/>
              <a:tabLst>
                <a:tab pos="752475" algn="l"/>
                <a:tab pos="3851275" algn="l"/>
              </a:tabLst>
              <a:defRPr/>
            </a:pPr>
            <a:r>
              <a:rPr lang="en-US" sz="1500" b="1" dirty="0">
                <a:latin typeface="+mj-lt"/>
              </a:rPr>
              <a:t>Tactical Digital Data and Voice			</a:t>
            </a:r>
          </a:p>
          <a:p>
            <a:pPr marL="631825" lvl="1" indent="-209550" defTabSz="844550">
              <a:lnSpc>
                <a:spcPct val="78000"/>
              </a:lnSpc>
              <a:spcBef>
                <a:spcPct val="30000"/>
              </a:spcBef>
              <a:buFontTx/>
              <a:buChar char="–"/>
              <a:tabLst>
                <a:tab pos="752475" algn="l"/>
                <a:tab pos="3851275" algn="l"/>
              </a:tabLst>
              <a:defRPr/>
            </a:pPr>
            <a:r>
              <a:rPr lang="en-US" sz="1500" b="1" dirty="0">
                <a:latin typeface="+mj-lt"/>
              </a:rPr>
              <a:t>Low Probability of Exploitation			</a:t>
            </a:r>
          </a:p>
          <a:p>
            <a:pPr marL="631825" lvl="1" indent="-209550" defTabSz="844550">
              <a:lnSpc>
                <a:spcPct val="78000"/>
              </a:lnSpc>
              <a:spcBef>
                <a:spcPct val="30000"/>
              </a:spcBef>
              <a:buFontTx/>
              <a:buChar char="–"/>
              <a:tabLst>
                <a:tab pos="752475" algn="l"/>
                <a:tab pos="3851275" algn="l"/>
              </a:tabLst>
              <a:defRPr/>
            </a:pPr>
            <a:r>
              <a:rPr lang="en-US" sz="1500" b="1" dirty="0">
                <a:latin typeface="+mj-lt"/>
              </a:rPr>
              <a:t>User Identification </a:t>
            </a:r>
          </a:p>
          <a:p>
            <a:pPr marL="631825" lvl="1" indent="-209550" defTabSz="844550">
              <a:lnSpc>
                <a:spcPct val="78000"/>
              </a:lnSpc>
              <a:spcBef>
                <a:spcPct val="30000"/>
              </a:spcBef>
              <a:buFontTx/>
              <a:buChar char="–"/>
              <a:tabLst>
                <a:tab pos="752475" algn="l"/>
                <a:tab pos="3851275" algn="l"/>
              </a:tabLst>
              <a:defRPr/>
            </a:pPr>
            <a:r>
              <a:rPr lang="en-US" sz="1500" b="1" dirty="0">
                <a:latin typeface="+mj-lt"/>
              </a:rPr>
              <a:t>Relative Navigation </a:t>
            </a:r>
          </a:p>
          <a:p>
            <a:pPr marL="631825" lvl="1" indent="-209550" defTabSz="844550">
              <a:lnSpc>
                <a:spcPct val="78000"/>
              </a:lnSpc>
              <a:spcBef>
                <a:spcPct val="30000"/>
              </a:spcBef>
              <a:buFontTx/>
              <a:buChar char="–"/>
              <a:tabLst>
                <a:tab pos="752475" algn="l"/>
                <a:tab pos="3851275" algn="l"/>
              </a:tabLst>
              <a:defRPr/>
            </a:pPr>
            <a:r>
              <a:rPr lang="en-US" sz="1500" b="1" dirty="0">
                <a:latin typeface="+mj-lt"/>
              </a:rPr>
              <a:t>Inherent Relay Capability</a:t>
            </a:r>
          </a:p>
          <a:p>
            <a:pPr marL="263525" indent="-263525" defTabSz="844550">
              <a:lnSpc>
                <a:spcPct val="88000"/>
              </a:lnSpc>
              <a:spcBef>
                <a:spcPct val="30000"/>
              </a:spcBef>
              <a:buFontTx/>
              <a:buChar char="•"/>
              <a:tabLst>
                <a:tab pos="752475" algn="l"/>
                <a:tab pos="3851275" algn="l"/>
              </a:tabLst>
              <a:defRPr/>
            </a:pPr>
            <a:r>
              <a:rPr lang="en-US" sz="1900" b="1" dirty="0">
                <a:latin typeface="+mj-lt"/>
              </a:rPr>
              <a:t>Other Characteristics</a:t>
            </a:r>
            <a:endParaRPr lang="en-US" sz="1500" b="1" dirty="0">
              <a:latin typeface="+mj-lt"/>
            </a:endParaRPr>
          </a:p>
          <a:p>
            <a:pPr marL="631825" lvl="1" indent="-209550" defTabSz="844550">
              <a:lnSpc>
                <a:spcPct val="78000"/>
              </a:lnSpc>
              <a:spcBef>
                <a:spcPct val="30000"/>
              </a:spcBef>
              <a:buFontTx/>
              <a:buChar char="–"/>
              <a:tabLst>
                <a:tab pos="752475" algn="l"/>
                <a:tab pos="3851275" algn="l"/>
              </a:tabLst>
              <a:defRPr/>
            </a:pPr>
            <a:r>
              <a:rPr lang="en-US" sz="1500" b="1" dirty="0">
                <a:latin typeface="+mj-lt"/>
              </a:rPr>
              <a:t>Frequency Hopping over 51 different carrier frequencies</a:t>
            </a:r>
          </a:p>
          <a:p>
            <a:pPr marL="631825" lvl="1" indent="-209550" defTabSz="844550">
              <a:lnSpc>
                <a:spcPct val="78000"/>
              </a:lnSpc>
              <a:spcBef>
                <a:spcPct val="30000"/>
              </a:spcBef>
              <a:buFontTx/>
              <a:buChar char="–"/>
              <a:tabLst>
                <a:tab pos="752475" algn="l"/>
                <a:tab pos="3851275" algn="l"/>
              </a:tabLst>
              <a:defRPr/>
            </a:pPr>
            <a:r>
              <a:rPr lang="en-US" sz="1500" b="1" dirty="0">
                <a:latin typeface="+mj-lt"/>
              </a:rPr>
              <a:t>Utilizes Hybrid Direct Sequence and Frequency Hopping Spread Spectrum signals</a:t>
            </a:r>
          </a:p>
          <a:p>
            <a:pPr marL="631825" lvl="1" indent="-209550" defTabSz="844550">
              <a:lnSpc>
                <a:spcPct val="78000"/>
              </a:lnSpc>
              <a:spcBef>
                <a:spcPct val="30000"/>
              </a:spcBef>
              <a:spcAft>
                <a:spcPct val="30000"/>
              </a:spcAft>
              <a:buFontTx/>
              <a:buChar char="–"/>
              <a:tabLst>
                <a:tab pos="752475" algn="l"/>
                <a:tab pos="3851275" algn="l"/>
              </a:tabLst>
              <a:defRPr/>
            </a:pPr>
            <a:r>
              <a:rPr lang="en-US" sz="1500" b="1" dirty="0">
                <a:latin typeface="+mj-lt"/>
              </a:rPr>
              <a:t>Data Rates: 28.8 - 119.0 Kbps (error correction); ET proposes 1 Mbps</a:t>
            </a:r>
          </a:p>
          <a:p>
            <a:pPr marL="631825" lvl="1" indent="-209550" defTabSz="844550">
              <a:lnSpc>
                <a:spcPct val="78000"/>
              </a:lnSpc>
              <a:spcBef>
                <a:spcPct val="30000"/>
              </a:spcBef>
              <a:spcAft>
                <a:spcPct val="30000"/>
              </a:spcAft>
              <a:buFontTx/>
              <a:buChar char="–"/>
              <a:tabLst>
                <a:tab pos="752475" algn="l"/>
                <a:tab pos="3851275" algn="l"/>
              </a:tabLst>
              <a:defRPr/>
            </a:pPr>
            <a:r>
              <a:rPr lang="en-US" sz="1500" b="1" dirty="0" err="1">
                <a:latin typeface="+mj-lt"/>
              </a:rPr>
              <a:t>Omnidirectional</a:t>
            </a:r>
            <a:r>
              <a:rPr lang="en-US" sz="1500" b="1" dirty="0">
                <a:latin typeface="+mj-lt"/>
              </a:rPr>
              <a:t> broadcast</a:t>
            </a:r>
          </a:p>
          <a:p>
            <a:pPr marL="631825" lvl="1" indent="-209550" defTabSz="844550">
              <a:lnSpc>
                <a:spcPct val="78000"/>
              </a:lnSpc>
              <a:spcBef>
                <a:spcPct val="30000"/>
              </a:spcBef>
              <a:spcAft>
                <a:spcPct val="30000"/>
              </a:spcAft>
              <a:buFontTx/>
              <a:buChar char="–"/>
              <a:tabLst>
                <a:tab pos="752475" algn="l"/>
                <a:tab pos="3851275" algn="l"/>
              </a:tabLst>
              <a:defRPr/>
            </a:pPr>
            <a:r>
              <a:rPr lang="en-US" sz="1500" b="1" dirty="0">
                <a:latin typeface="+mj-lt"/>
              </a:rPr>
              <a:t>High Capacity</a:t>
            </a:r>
          </a:p>
          <a:p>
            <a:pPr marL="631825" lvl="1" indent="-209550" defTabSz="844550">
              <a:lnSpc>
                <a:spcPct val="78000"/>
              </a:lnSpc>
              <a:spcBef>
                <a:spcPct val="30000"/>
              </a:spcBef>
              <a:spcAft>
                <a:spcPct val="30000"/>
              </a:spcAft>
              <a:buFontTx/>
              <a:buChar char="–"/>
              <a:tabLst>
                <a:tab pos="752475" algn="l"/>
                <a:tab pos="3851275" algn="l"/>
              </a:tabLst>
              <a:defRPr/>
            </a:pPr>
            <a:r>
              <a:rPr lang="en-US" sz="1500" b="1" dirty="0">
                <a:latin typeface="+mj-lt"/>
              </a:rPr>
              <a:t>US DOD Primary data link</a:t>
            </a:r>
          </a:p>
          <a:p>
            <a:pPr marL="631825" lvl="1" indent="-209550" defTabSz="844550">
              <a:lnSpc>
                <a:spcPct val="78000"/>
              </a:lnSpc>
              <a:spcBef>
                <a:spcPct val="30000"/>
              </a:spcBef>
              <a:spcAft>
                <a:spcPct val="30000"/>
              </a:spcAft>
              <a:buFontTx/>
              <a:buChar char="–"/>
              <a:tabLst>
                <a:tab pos="752475" algn="l"/>
                <a:tab pos="3851275" algn="l"/>
              </a:tabLst>
              <a:defRPr/>
            </a:pPr>
            <a:r>
              <a:rPr lang="en-US" sz="1500" b="1" dirty="0">
                <a:latin typeface="+mj-lt"/>
              </a:rPr>
              <a:t>Many US allies also utilize Link 16</a:t>
            </a:r>
            <a:endParaRPr lang="en-US" dirty="0">
              <a:latin typeface="+mj-lt"/>
            </a:endParaRPr>
          </a:p>
        </p:txBody>
      </p:sp>
      <p:sp>
        <p:nvSpPr>
          <p:cNvPr id="24581" name="Rectangle 7"/>
          <p:cNvSpPr>
            <a:spLocks noChangeArrowheads="1"/>
          </p:cNvSpPr>
          <p:nvPr/>
        </p:nvSpPr>
        <p:spPr bwMode="auto">
          <a:xfrm>
            <a:off x="5800725" y="3235325"/>
            <a:ext cx="5494338" cy="1828800"/>
          </a:xfrm>
          <a:prstGeom prst="rect">
            <a:avLst/>
          </a:prstGeom>
          <a:noFill/>
          <a:ln w="9525">
            <a:noFill/>
            <a:miter lim="800000"/>
            <a:headEnd/>
            <a:tailEnd/>
          </a:ln>
        </p:spPr>
        <p:txBody>
          <a:bodyPr lIns="83732" tIns="41866" rIns="83732" bIns="41866"/>
          <a:lstStyle/>
          <a:p>
            <a:pPr marL="579438" lvl="1" indent="-209550" defTabSz="844550">
              <a:lnSpc>
                <a:spcPct val="78000"/>
              </a:lnSpc>
              <a:spcBef>
                <a:spcPct val="30000"/>
              </a:spcBef>
              <a:buFontTx/>
              <a:buChar char="–"/>
              <a:tabLst>
                <a:tab pos="3851275" algn="l"/>
              </a:tabLst>
              <a:defRPr/>
            </a:pPr>
            <a:r>
              <a:rPr lang="en-US" sz="1500" b="1" dirty="0" err="1">
                <a:latin typeface="+mj-lt"/>
              </a:rPr>
              <a:t>Nodeless</a:t>
            </a:r>
            <a:r>
              <a:rPr lang="en-US" sz="1500" b="1" dirty="0">
                <a:latin typeface="+mj-lt"/>
              </a:rPr>
              <a:t>              </a:t>
            </a:r>
          </a:p>
          <a:p>
            <a:pPr marL="579438" lvl="1" indent="-209550" defTabSz="844550">
              <a:lnSpc>
                <a:spcPct val="78000"/>
              </a:lnSpc>
              <a:spcBef>
                <a:spcPct val="30000"/>
              </a:spcBef>
              <a:buFontTx/>
              <a:buChar char="–"/>
              <a:tabLst>
                <a:tab pos="3851275" algn="l"/>
              </a:tabLst>
              <a:defRPr/>
            </a:pPr>
            <a:r>
              <a:rPr lang="en-US" sz="1500" b="1" dirty="0">
                <a:latin typeface="+mj-lt"/>
              </a:rPr>
              <a:t>Frequency: 960-1215 MHz</a:t>
            </a:r>
          </a:p>
          <a:p>
            <a:pPr marL="579438" lvl="1" indent="-209550" defTabSz="844550">
              <a:lnSpc>
                <a:spcPct val="78000"/>
              </a:lnSpc>
              <a:spcBef>
                <a:spcPct val="30000"/>
              </a:spcBef>
              <a:buFontTx/>
              <a:buChar char="–"/>
              <a:tabLst>
                <a:tab pos="3851275" algn="l"/>
              </a:tabLst>
              <a:defRPr/>
            </a:pPr>
            <a:r>
              <a:rPr lang="en-US" sz="1500" b="1" dirty="0">
                <a:latin typeface="+mj-lt"/>
              </a:rPr>
              <a:t>Time Division Multiple Access (TDMA)</a:t>
            </a:r>
          </a:p>
          <a:p>
            <a:pPr marL="579438" lvl="1" indent="-209550" defTabSz="844550">
              <a:lnSpc>
                <a:spcPct val="78000"/>
              </a:lnSpc>
              <a:spcBef>
                <a:spcPct val="30000"/>
              </a:spcBef>
              <a:buFontTx/>
              <a:buChar char="–"/>
              <a:tabLst>
                <a:tab pos="3851275" algn="l"/>
              </a:tabLst>
              <a:defRPr/>
            </a:pPr>
            <a:r>
              <a:rPr lang="en-US" sz="1500" b="1" dirty="0">
                <a:latin typeface="+mj-lt"/>
              </a:rPr>
              <a:t>Multiple Voice Channels</a:t>
            </a:r>
          </a:p>
          <a:p>
            <a:pPr marL="579438" lvl="1" indent="-209550" defTabSz="844550">
              <a:lnSpc>
                <a:spcPct val="78000"/>
              </a:lnSpc>
              <a:spcBef>
                <a:spcPct val="30000"/>
              </a:spcBef>
              <a:buFontTx/>
              <a:buChar char="–"/>
              <a:tabLst>
                <a:tab pos="3851275" algn="l"/>
              </a:tabLst>
              <a:defRPr/>
            </a:pPr>
            <a:r>
              <a:rPr lang="en-US" sz="1500" b="1" dirty="0">
                <a:latin typeface="+mj-lt"/>
              </a:rPr>
              <a:t>Situational Awareness</a:t>
            </a:r>
          </a:p>
        </p:txBody>
      </p:sp>
      <p:sp>
        <p:nvSpPr>
          <p:cNvPr id="9222" name="Rectangle 8"/>
          <p:cNvSpPr>
            <a:spLocks noGrp="1" noChangeArrowheads="1"/>
          </p:cNvSpPr>
          <p:nvPr>
            <p:ph type="title"/>
          </p:nvPr>
        </p:nvSpPr>
        <p:spPr>
          <a:xfrm>
            <a:off x="1752600" y="111125"/>
            <a:ext cx="8991600" cy="1143000"/>
          </a:xfrm>
        </p:spPr>
        <p:txBody>
          <a:bodyPr>
            <a:normAutofit/>
          </a:bodyPr>
          <a:lstStyle/>
          <a:p>
            <a:r>
              <a:rPr lang="en-US" altLang="id-ID" sz="3600" dirty="0"/>
              <a:t>Link 16 JTIDS/MIDS  System  Description</a:t>
            </a:r>
          </a:p>
        </p:txBody>
      </p:sp>
      <p:sp>
        <p:nvSpPr>
          <p:cNvPr id="9223" name="Freeform 9"/>
          <p:cNvSpPr>
            <a:spLocks/>
          </p:cNvSpPr>
          <p:nvPr/>
        </p:nvSpPr>
        <p:spPr bwMode="auto">
          <a:xfrm>
            <a:off x="5718176" y="1282700"/>
            <a:ext cx="3254375" cy="1041400"/>
          </a:xfrm>
          <a:custGeom>
            <a:avLst/>
            <a:gdLst>
              <a:gd name="T0" fmla="*/ 2147483647 w 2171"/>
              <a:gd name="T1" fmla="*/ 2147483647 h 700"/>
              <a:gd name="T2" fmla="*/ 0 w 2171"/>
              <a:gd name="T3" fmla="*/ 0 h 700"/>
              <a:gd name="T4" fmla="*/ 2147483647 w 2171"/>
              <a:gd name="T5" fmla="*/ 2147483647 h 700"/>
              <a:gd name="T6" fmla="*/ 2147483647 w 2171"/>
              <a:gd name="T7" fmla="*/ 2147483647 h 700"/>
              <a:gd name="T8" fmla="*/ 0 60000 65536"/>
              <a:gd name="T9" fmla="*/ 0 60000 65536"/>
              <a:gd name="T10" fmla="*/ 0 60000 65536"/>
              <a:gd name="T11" fmla="*/ 0 60000 65536"/>
              <a:gd name="T12" fmla="*/ 0 w 2171"/>
              <a:gd name="T13" fmla="*/ 0 h 700"/>
              <a:gd name="T14" fmla="*/ 2171 w 2171"/>
              <a:gd name="T15" fmla="*/ 700 h 700"/>
            </a:gdLst>
            <a:ahLst/>
            <a:cxnLst>
              <a:cxn ang="T8">
                <a:pos x="T0" y="T1"/>
              </a:cxn>
              <a:cxn ang="T9">
                <a:pos x="T2" y="T3"/>
              </a:cxn>
              <a:cxn ang="T10">
                <a:pos x="T4" y="T5"/>
              </a:cxn>
              <a:cxn ang="T11">
                <a:pos x="T6" y="T7"/>
              </a:cxn>
            </a:cxnLst>
            <a:rect l="T12" t="T13" r="T14" b="T15"/>
            <a:pathLst>
              <a:path w="2171" h="700">
                <a:moveTo>
                  <a:pt x="1" y="700"/>
                </a:moveTo>
                <a:lnTo>
                  <a:pt x="0" y="0"/>
                </a:lnTo>
                <a:lnTo>
                  <a:pt x="2169" y="142"/>
                </a:lnTo>
                <a:lnTo>
                  <a:pt x="2171" y="564"/>
                </a:lnTo>
              </a:path>
            </a:pathLst>
          </a:custGeom>
          <a:gradFill rotWithShape="0">
            <a:gsLst>
              <a:gs pos="0">
                <a:srgbClr val="F4E5CC"/>
              </a:gs>
              <a:gs pos="100000">
                <a:srgbClr val="E3BF7F"/>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id-ID"/>
          </a:p>
        </p:txBody>
      </p:sp>
      <p:pic>
        <p:nvPicPr>
          <p:cNvPr id="9224"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5414" y="1241426"/>
            <a:ext cx="320357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1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2850" y="1533525"/>
            <a:ext cx="1219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6" name="Rectangle 12"/>
          <p:cNvSpPr>
            <a:spLocks noChangeArrowheads="1"/>
          </p:cNvSpPr>
          <p:nvPr/>
        </p:nvSpPr>
        <p:spPr bwMode="auto">
          <a:xfrm>
            <a:off x="5834063" y="1427164"/>
            <a:ext cx="2373360" cy="85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782" tIns="43927" rIns="90782" bIns="43927">
            <a:spAutoFit/>
          </a:bodyPr>
          <a:lstStyle>
            <a:lvl1pPr marL="119063" indent="-119063" defTabSz="912813">
              <a:defRPr sz="2000">
                <a:solidFill>
                  <a:schemeClr val="tx1"/>
                </a:solidFill>
                <a:latin typeface="Times New Roman" panose="02020603050405020304" pitchFamily="18" charset="0"/>
              </a:defRPr>
            </a:lvl1pPr>
            <a:lvl2pPr marL="742950" indent="-285750" defTabSz="912813">
              <a:defRPr sz="2000">
                <a:solidFill>
                  <a:schemeClr val="tx1"/>
                </a:solidFill>
                <a:latin typeface="Times New Roman" panose="02020603050405020304" pitchFamily="18" charset="0"/>
              </a:defRPr>
            </a:lvl2pPr>
            <a:lvl3pPr marL="1143000" indent="-228600" defTabSz="912813">
              <a:defRPr sz="2000">
                <a:solidFill>
                  <a:schemeClr val="tx1"/>
                </a:solidFill>
                <a:latin typeface="Times New Roman" panose="02020603050405020304" pitchFamily="18" charset="0"/>
              </a:defRPr>
            </a:lvl3pPr>
            <a:lvl4pPr marL="1600200" indent="-228600" defTabSz="912813">
              <a:defRPr sz="2000">
                <a:solidFill>
                  <a:schemeClr val="tx1"/>
                </a:solidFill>
                <a:latin typeface="Times New Roman" panose="02020603050405020304" pitchFamily="18" charset="0"/>
              </a:defRPr>
            </a:lvl4pPr>
            <a:lvl5pPr marL="2057400" indent="-228600" defTabSz="912813">
              <a:defRPr sz="2000">
                <a:solidFill>
                  <a:schemeClr val="tx1"/>
                </a:solidFill>
                <a:latin typeface="Times New Roman" panose="02020603050405020304" pitchFamily="18" charset="0"/>
              </a:defRPr>
            </a:lvl5pPr>
            <a:lvl6pPr marL="2514600" indent="-228600" defTabSz="912813"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defTabSz="912813"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defTabSz="912813"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defTabSz="912813"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lnSpc>
                <a:spcPct val="90000"/>
              </a:lnSpc>
              <a:buFontTx/>
              <a:buChar char="•"/>
            </a:pPr>
            <a:r>
              <a:rPr lang="en-US" altLang="id-ID" sz="1100" b="1">
                <a:latin typeface="Arial" panose="020B0604020202020204" pitchFamily="34" charset="0"/>
              </a:rPr>
              <a:t>International  Cooperation</a:t>
            </a:r>
          </a:p>
          <a:p>
            <a:pPr eaLnBrk="1" hangingPunct="1">
              <a:lnSpc>
                <a:spcPct val="90000"/>
              </a:lnSpc>
              <a:buFontTx/>
              <a:buChar char="•"/>
            </a:pPr>
            <a:r>
              <a:rPr lang="en-US" altLang="id-ID" sz="1100" b="1">
                <a:latin typeface="Arial" panose="020B0604020202020204" pitchFamily="34" charset="0"/>
              </a:rPr>
              <a:t>Joint  &amp;  Allied  Interoperability</a:t>
            </a:r>
          </a:p>
          <a:p>
            <a:pPr eaLnBrk="1" hangingPunct="1">
              <a:lnSpc>
                <a:spcPct val="90000"/>
              </a:lnSpc>
              <a:buFontTx/>
              <a:buChar char="•"/>
            </a:pPr>
            <a:r>
              <a:rPr lang="en-US" altLang="id-ID" sz="1100" b="1">
                <a:latin typeface="Arial" panose="020B0604020202020204" pitchFamily="34" charset="0"/>
              </a:rPr>
              <a:t>Open  Architecture</a:t>
            </a:r>
          </a:p>
          <a:p>
            <a:pPr eaLnBrk="1" hangingPunct="1">
              <a:lnSpc>
                <a:spcPct val="90000"/>
              </a:lnSpc>
              <a:buFontTx/>
              <a:buChar char="•"/>
            </a:pPr>
            <a:r>
              <a:rPr lang="en-US" altLang="id-ID" sz="1100" b="1">
                <a:latin typeface="Arial" panose="020B0604020202020204" pitchFamily="34" charset="0"/>
              </a:rPr>
              <a:t>State  of  the  Art  Technology</a:t>
            </a:r>
          </a:p>
          <a:p>
            <a:pPr eaLnBrk="1" hangingPunct="1">
              <a:lnSpc>
                <a:spcPct val="90000"/>
              </a:lnSpc>
              <a:buFontTx/>
              <a:buChar char="•"/>
            </a:pPr>
            <a:r>
              <a:rPr lang="en-US" altLang="id-ID" sz="1100" b="1">
                <a:latin typeface="Arial" panose="020B0604020202020204" pitchFamily="34" charset="0"/>
              </a:rPr>
              <a:t>Acquisition  Reform</a:t>
            </a:r>
          </a:p>
        </p:txBody>
      </p:sp>
    </p:spTree>
    <p:extLst>
      <p:ext uri="{BB962C8B-B14F-4D97-AF65-F5344CB8AC3E}">
        <p14:creationId xmlns:p14="http://schemas.microsoft.com/office/powerpoint/2010/main" val="37343535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id-ID" dirty="0"/>
              <a:t>Link 16 JTIDS/MIDS  System  Description</a:t>
            </a:r>
            <a:endParaRPr lang="id-ID" dirty="0"/>
          </a:p>
        </p:txBody>
      </p:sp>
      <p:pic>
        <p:nvPicPr>
          <p:cNvPr id="4" name="Picture 3"/>
          <p:cNvPicPr>
            <a:picLocks noChangeAspect="1"/>
          </p:cNvPicPr>
          <p:nvPr/>
        </p:nvPicPr>
        <p:blipFill>
          <a:blip r:embed="rId2"/>
          <a:stretch>
            <a:fillRect/>
          </a:stretch>
        </p:blipFill>
        <p:spPr>
          <a:xfrm>
            <a:off x="1499853" y="1510383"/>
            <a:ext cx="8094908" cy="5126775"/>
          </a:xfrm>
          <a:prstGeom prst="rect">
            <a:avLst/>
          </a:prstGeom>
        </p:spPr>
      </p:pic>
    </p:spTree>
    <p:extLst>
      <p:ext uri="{BB962C8B-B14F-4D97-AF65-F5344CB8AC3E}">
        <p14:creationId xmlns:p14="http://schemas.microsoft.com/office/powerpoint/2010/main" val="1624723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986" y="1350876"/>
            <a:ext cx="9277814" cy="5510678"/>
          </a:xfrm>
          <a:prstGeom prst="rect">
            <a:avLst/>
          </a:prstGeom>
        </p:spPr>
      </p:pic>
      <p:sp>
        <p:nvSpPr>
          <p:cNvPr id="2" name="Title 1"/>
          <p:cNvSpPr>
            <a:spLocks noGrp="1"/>
          </p:cNvSpPr>
          <p:nvPr>
            <p:ph type="title"/>
          </p:nvPr>
        </p:nvSpPr>
        <p:spPr/>
        <p:txBody>
          <a:bodyPr/>
          <a:lstStyle/>
          <a:p>
            <a:r>
              <a:rPr lang="id-ID" dirty="0" smtClean="0"/>
              <a:t>Physical Layer : Link 16</a:t>
            </a:r>
            <a:endParaRPr lang="id-ID" dirty="0"/>
          </a:p>
        </p:txBody>
      </p:sp>
      <p:sp>
        <p:nvSpPr>
          <p:cNvPr id="3" name="Content Placeholder 2"/>
          <p:cNvSpPr>
            <a:spLocks noGrp="1"/>
          </p:cNvSpPr>
          <p:nvPr>
            <p:ph idx="1"/>
          </p:nvPr>
        </p:nvSpPr>
        <p:spPr>
          <a:xfrm>
            <a:off x="838199" y="1825625"/>
            <a:ext cx="5485327" cy="4351338"/>
          </a:xfrm>
        </p:spPr>
        <p:txBody>
          <a:bodyPr>
            <a:normAutofit/>
          </a:bodyPr>
          <a:lstStyle/>
          <a:p>
            <a:r>
              <a:rPr lang="id-ID" sz="1600" dirty="0"/>
              <a:t>Link 16 implements a hybrid direct-sequence/frequency-hopping spread spectrum (FHSS) system, which means the transmit frequency is not held constant. </a:t>
            </a:r>
            <a:endParaRPr lang="id-ID" sz="1600" dirty="0" smtClean="0"/>
          </a:p>
          <a:p>
            <a:endParaRPr lang="id-ID" sz="1600" dirty="0"/>
          </a:p>
          <a:p>
            <a:endParaRPr lang="id-ID" sz="1600" dirty="0" smtClean="0"/>
          </a:p>
          <a:p>
            <a:endParaRPr lang="id-ID" sz="1600" dirty="0"/>
          </a:p>
          <a:p>
            <a:endParaRPr lang="id-ID" sz="1600" dirty="0" smtClean="0"/>
          </a:p>
          <a:p>
            <a:endParaRPr lang="id-ID" sz="1600" dirty="0"/>
          </a:p>
          <a:p>
            <a:r>
              <a:rPr lang="id-ID" sz="1600" dirty="0" smtClean="0"/>
              <a:t>The </a:t>
            </a:r>
            <a:r>
              <a:rPr lang="id-ID" sz="1600" dirty="0"/>
              <a:t>frequency hopping occurs over 51 frequencies (also called bins).</a:t>
            </a:r>
          </a:p>
          <a:p>
            <a:pPr lvl="1"/>
            <a:r>
              <a:rPr lang="id-ID" sz="1400" dirty="0" smtClean="0"/>
              <a:t>Link </a:t>
            </a:r>
            <a:r>
              <a:rPr lang="id-ID" sz="1400" dirty="0"/>
              <a:t>16 hops at a rate of 1/13 ms (76,923 hops per </a:t>
            </a:r>
            <a:r>
              <a:rPr lang="id-ID" sz="1400" dirty="0" smtClean="0"/>
              <a:t>second)</a:t>
            </a:r>
            <a:endParaRPr lang="id-ID" sz="1400" dirty="0"/>
          </a:p>
          <a:p>
            <a:pPr lvl="1"/>
            <a:r>
              <a:rPr lang="id-ID" sz="1400" dirty="0" smtClean="0"/>
              <a:t>Link </a:t>
            </a:r>
            <a:r>
              <a:rPr lang="id-ID" sz="1400" dirty="0"/>
              <a:t>16 has 2 IFF notches centered at 1030 and 1090 MHz</a:t>
            </a:r>
          </a:p>
          <a:p>
            <a:endParaRPr lang="id-ID" sz="1600" dirty="0"/>
          </a:p>
        </p:txBody>
      </p:sp>
    </p:spTree>
    <p:extLst>
      <p:ext uri="{BB962C8B-B14F-4D97-AF65-F5344CB8AC3E}">
        <p14:creationId xmlns:p14="http://schemas.microsoft.com/office/powerpoint/2010/main" val="2636755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Physical Layer : Link 16</a:t>
            </a:r>
            <a:endParaRPr lang="id-ID" dirty="0"/>
          </a:p>
        </p:txBody>
      </p:sp>
      <p:sp>
        <p:nvSpPr>
          <p:cNvPr id="3" name="Content Placeholder 2"/>
          <p:cNvSpPr>
            <a:spLocks noGrp="1"/>
          </p:cNvSpPr>
          <p:nvPr>
            <p:ph idx="1"/>
          </p:nvPr>
        </p:nvSpPr>
        <p:spPr/>
        <p:txBody>
          <a:bodyPr/>
          <a:lstStyle/>
          <a:p>
            <a:r>
              <a:rPr lang="id-ID" dirty="0" smtClean="0"/>
              <a:t>Main components :</a:t>
            </a:r>
          </a:p>
          <a:p>
            <a:pPr lvl="1"/>
            <a:r>
              <a:rPr lang="id-ID" dirty="0" smtClean="0"/>
              <a:t>Channel Coding : </a:t>
            </a:r>
          </a:p>
          <a:p>
            <a:pPr lvl="2"/>
            <a:r>
              <a:rPr lang="id-ID" dirty="0" smtClean="0"/>
              <a:t>Reed Solomon</a:t>
            </a:r>
          </a:p>
          <a:p>
            <a:pPr lvl="2"/>
            <a:r>
              <a:rPr lang="id-ID" dirty="0" smtClean="0"/>
              <a:t>Combined with Interleaver</a:t>
            </a:r>
          </a:p>
          <a:p>
            <a:pPr lvl="1"/>
            <a:r>
              <a:rPr lang="id-ID" dirty="0" smtClean="0"/>
              <a:t>Modulation :</a:t>
            </a:r>
          </a:p>
          <a:p>
            <a:pPr lvl="2"/>
            <a:r>
              <a:rPr lang="id-ID" dirty="0" smtClean="0"/>
              <a:t>CCSK Modulation for LPI</a:t>
            </a:r>
          </a:p>
          <a:p>
            <a:pPr lvl="2"/>
            <a:r>
              <a:rPr lang="id-ID" dirty="0" smtClean="0"/>
              <a:t>MSK Modulation for cheap receiver</a:t>
            </a:r>
          </a:p>
          <a:p>
            <a:pPr lvl="1"/>
            <a:r>
              <a:rPr lang="id-ID" dirty="0" smtClean="0"/>
              <a:t>Spread Spectrum :</a:t>
            </a:r>
          </a:p>
          <a:p>
            <a:pPr lvl="2"/>
            <a:r>
              <a:rPr lang="id-ID" dirty="0" smtClean="0"/>
              <a:t>DSSS</a:t>
            </a:r>
          </a:p>
          <a:p>
            <a:pPr lvl="2"/>
            <a:r>
              <a:rPr lang="id-ID" dirty="0" smtClean="0"/>
              <a:t>FHSS</a:t>
            </a:r>
          </a:p>
          <a:p>
            <a:pPr lvl="1"/>
            <a:endParaRPr lang="id-ID" dirty="0" smtClean="0"/>
          </a:p>
          <a:p>
            <a:pPr lvl="1"/>
            <a:endParaRPr lang="id-ID" dirty="0"/>
          </a:p>
        </p:txBody>
      </p:sp>
    </p:spTree>
    <p:extLst>
      <p:ext uri="{BB962C8B-B14F-4D97-AF65-F5344CB8AC3E}">
        <p14:creationId xmlns:p14="http://schemas.microsoft.com/office/powerpoint/2010/main" val="4002125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1996224" y="1227049"/>
            <a:ext cx="7859307" cy="5444207"/>
          </a:xfrm>
          <a:prstGeom prst="rect">
            <a:avLst/>
          </a:prstGeom>
          <a:noFill/>
          <a:ln w="9525">
            <a:noFill/>
            <a:miter lim="800000"/>
            <a:headEnd/>
            <a:tailEnd/>
          </a:ln>
        </p:spPr>
      </p:pic>
      <p:sp>
        <p:nvSpPr>
          <p:cNvPr id="4" name="Title 3"/>
          <p:cNvSpPr>
            <a:spLocks noGrp="1"/>
          </p:cNvSpPr>
          <p:nvPr>
            <p:ph type="title"/>
          </p:nvPr>
        </p:nvSpPr>
        <p:spPr/>
        <p:txBody>
          <a:bodyPr/>
          <a:lstStyle/>
          <a:p>
            <a:r>
              <a:rPr lang="id-ID" dirty="0" smtClean="0"/>
              <a:t>Generic Digital Communication Systems</a:t>
            </a:r>
            <a:endParaRPr lang="id-ID" dirty="0"/>
          </a:p>
        </p:txBody>
      </p:sp>
    </p:spTree>
    <p:extLst>
      <p:ext uri="{BB962C8B-B14F-4D97-AF65-F5344CB8AC3E}">
        <p14:creationId xmlns:p14="http://schemas.microsoft.com/office/powerpoint/2010/main" val="365265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56" y="4070976"/>
            <a:ext cx="6410744" cy="2240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Transceiver FH-SS</a:t>
            </a:r>
            <a:endParaRPr lang="en-US" dirty="0"/>
          </a:p>
        </p:txBody>
      </p:sp>
      <p:sp>
        <p:nvSpPr>
          <p:cNvPr id="6" name="Content Placeholder 5"/>
          <p:cNvSpPr>
            <a:spLocks noGrp="1"/>
          </p:cNvSpPr>
          <p:nvPr>
            <p:ph idx="1"/>
          </p:nvPr>
        </p:nvSpPr>
        <p:spPr>
          <a:xfrm>
            <a:off x="838200" y="1825625"/>
            <a:ext cx="5925715" cy="4351338"/>
          </a:xfrm>
        </p:spPr>
        <p:txBody>
          <a:bodyPr>
            <a:normAutofit/>
          </a:bodyPr>
          <a:lstStyle/>
          <a:p>
            <a:pPr algn="just"/>
            <a:r>
              <a:rPr lang="en-US" sz="2400" dirty="0" smtClean="0"/>
              <a:t>Frequency-hopping spread spectrum (FHSS) is a method of transmitting radio signals by rapidly switching a carrier among many frequency channels, using a pseudorandom sequence known to both transmitter and receiver.</a:t>
            </a:r>
            <a:endParaRPr lang="id-ID" sz="2400" dirty="0"/>
          </a:p>
        </p:txBody>
      </p:sp>
      <p:pic>
        <p:nvPicPr>
          <p:cNvPr id="5" name="Picture 4"/>
          <p:cNvPicPr>
            <a:picLocks noChangeAspect="1"/>
          </p:cNvPicPr>
          <p:nvPr/>
        </p:nvPicPr>
        <p:blipFill>
          <a:blip r:embed="rId3"/>
          <a:stretch>
            <a:fillRect/>
          </a:stretch>
        </p:blipFill>
        <p:spPr>
          <a:xfrm>
            <a:off x="7141284" y="1996225"/>
            <a:ext cx="4653978" cy="3408675"/>
          </a:xfrm>
          <a:prstGeom prst="rect">
            <a:avLst/>
          </a:prstGeom>
        </p:spPr>
      </p:pic>
    </p:spTree>
    <p:extLst>
      <p:ext uri="{BB962C8B-B14F-4D97-AF65-F5344CB8AC3E}">
        <p14:creationId xmlns:p14="http://schemas.microsoft.com/office/powerpoint/2010/main" val="3606796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DSSS</a:t>
            </a:r>
            <a:endParaRPr lang="id-ID" dirty="0"/>
          </a:p>
        </p:txBody>
      </p:sp>
      <p:sp>
        <p:nvSpPr>
          <p:cNvPr id="3" name="Content Placeholder 2"/>
          <p:cNvSpPr>
            <a:spLocks noGrp="1"/>
          </p:cNvSpPr>
          <p:nvPr>
            <p:ph idx="1"/>
          </p:nvPr>
        </p:nvSpPr>
        <p:spPr>
          <a:xfrm>
            <a:off x="838200" y="1825624"/>
            <a:ext cx="5936087" cy="1445609"/>
          </a:xfrm>
        </p:spPr>
        <p:txBody>
          <a:bodyPr>
            <a:normAutofit fontScale="70000" lnSpcReduction="20000"/>
          </a:bodyPr>
          <a:lstStyle/>
          <a:p>
            <a:r>
              <a:rPr lang="en-US" dirty="0"/>
              <a:t>Direct Sequence Spread Spectrum (DSSS) is a </a:t>
            </a:r>
            <a:r>
              <a:rPr lang="en-US" dirty="0" err="1" smtClean="0"/>
              <a:t>sprea</a:t>
            </a:r>
            <a:r>
              <a:rPr lang="id-ID" dirty="0" smtClean="0"/>
              <a:t>d</a:t>
            </a:r>
            <a:r>
              <a:rPr lang="en-US" dirty="0" smtClean="0"/>
              <a:t> </a:t>
            </a:r>
            <a:r>
              <a:rPr lang="en-US" dirty="0"/>
              <a:t>spectrum technique whereby the original data signal is multiplied with a pseudo random noise spreading code. This spreading code has a higher chip rate (this the bitrate of the code), which results in a wideband time </a:t>
            </a:r>
            <a:r>
              <a:rPr lang="en-US" dirty="0" smtClean="0"/>
              <a:t>continuous </a:t>
            </a:r>
            <a:r>
              <a:rPr lang="id-ID" dirty="0" smtClean="0"/>
              <a:t>spreading </a:t>
            </a:r>
            <a:r>
              <a:rPr lang="en-US" dirty="0" smtClean="0"/>
              <a:t>signal</a:t>
            </a:r>
            <a:r>
              <a:rPr lang="en-US" dirty="0"/>
              <a:t>.</a:t>
            </a:r>
            <a:endParaRPr lang="id-ID" dirty="0"/>
          </a:p>
        </p:txBody>
      </p:sp>
      <p:pic>
        <p:nvPicPr>
          <p:cNvPr id="2050" name="Picture 2" descr="http://ironbark.xtelco.com.au/subjects/DC/lectures/22/ss_dsss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13" y="3412681"/>
            <a:ext cx="5536887" cy="31680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752049" y="1584101"/>
            <a:ext cx="5311229" cy="4996668"/>
          </a:xfrm>
          <a:prstGeom prst="rect">
            <a:avLst/>
          </a:prstGeom>
        </p:spPr>
      </p:pic>
    </p:spTree>
    <p:extLst>
      <p:ext uri="{BB962C8B-B14F-4D97-AF65-F5344CB8AC3E}">
        <p14:creationId xmlns:p14="http://schemas.microsoft.com/office/powerpoint/2010/main" val="916161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RS Code Interleaving and</a:t>
            </a:r>
            <a:br>
              <a:rPr lang="id-ID" dirty="0" smtClean="0"/>
            </a:br>
            <a:r>
              <a:rPr lang="id-ID" dirty="0" smtClean="0"/>
              <a:t>32-Bit CCSK</a:t>
            </a:r>
            <a:endParaRPr lang="id-ID" dirty="0"/>
          </a:p>
        </p:txBody>
      </p:sp>
      <p:pic>
        <p:nvPicPr>
          <p:cNvPr id="5" name="Picture 4"/>
          <p:cNvPicPr>
            <a:picLocks noChangeAspect="1"/>
          </p:cNvPicPr>
          <p:nvPr/>
        </p:nvPicPr>
        <p:blipFill>
          <a:blip r:embed="rId2"/>
          <a:stretch>
            <a:fillRect/>
          </a:stretch>
        </p:blipFill>
        <p:spPr>
          <a:xfrm>
            <a:off x="7225047" y="376501"/>
            <a:ext cx="4489362" cy="566369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838200" y="2382592"/>
            <a:ext cx="6050282" cy="3657601"/>
          </a:xfrm>
          <a:prstGeom prst="rect">
            <a:avLst/>
          </a:prstGeom>
          <a:ln>
            <a:solidFill>
              <a:schemeClr val="tx1"/>
            </a:solidFill>
          </a:ln>
        </p:spPr>
      </p:pic>
    </p:spTree>
    <p:extLst>
      <p:ext uri="{BB962C8B-B14F-4D97-AF65-F5344CB8AC3E}">
        <p14:creationId xmlns:p14="http://schemas.microsoft.com/office/powerpoint/2010/main" val="2278327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RS Encoder Decoder</a:t>
            </a:r>
            <a:endParaRPr lang="id-ID" dirty="0"/>
          </a:p>
        </p:txBody>
      </p:sp>
      <p:sp>
        <p:nvSpPr>
          <p:cNvPr id="3" name="Content Placeholder 2"/>
          <p:cNvSpPr>
            <a:spLocks noGrp="1"/>
          </p:cNvSpPr>
          <p:nvPr>
            <p:ph idx="1"/>
          </p:nvPr>
        </p:nvSpPr>
        <p:spPr>
          <a:xfrm>
            <a:off x="838200" y="4893973"/>
            <a:ext cx="10515600" cy="1282990"/>
          </a:xfrm>
        </p:spPr>
        <p:txBody>
          <a:bodyPr>
            <a:normAutofit fontScale="77500" lnSpcReduction="20000"/>
          </a:bodyPr>
          <a:lstStyle/>
          <a:p>
            <a:r>
              <a:rPr lang="id-ID" dirty="0" smtClean="0"/>
              <a:t>I</a:t>
            </a:r>
            <a:r>
              <a:rPr lang="en-US" dirty="0" smtClean="0"/>
              <a:t>n </a:t>
            </a:r>
            <a:r>
              <a:rPr lang="en-US" dirty="0"/>
              <a:t>coding theory, Reed–Solomon (RS) codes are non-binary cyclic error-correcting codes invented by Irving S. Reed and Gustave Solomon. They described a systematic way of building codes that could detect and correct multiple random symbol errors. By adding t check symbols to the data, an RS code can detect any combination of up to t erroneous symbols, or correct up to ⌊t/2⌋ symbols. </a:t>
            </a:r>
            <a:endParaRPr lang="id-ID" dirty="0"/>
          </a:p>
        </p:txBody>
      </p:sp>
      <p:pic>
        <p:nvPicPr>
          <p:cNvPr id="1026" name="Picture 2" descr="Reed-Solomon Enco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75" y="1701732"/>
            <a:ext cx="4924693" cy="2623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ed-Solomon Decoder, Block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872" y="671469"/>
            <a:ext cx="4471562" cy="393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07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Link-16 </a:t>
            </a:r>
            <a:r>
              <a:rPr lang="id-ID" dirty="0" smtClean="0"/>
              <a:t>Experiments : Tx and Rx</a:t>
            </a:r>
            <a:endParaRPr lang="id-ID" dirty="0"/>
          </a:p>
        </p:txBody>
      </p:sp>
      <p:pic>
        <p:nvPicPr>
          <p:cNvPr id="3" name="Picture 2" descr="D:\Virtual Machine\Shared_Folder\screenshot\test_msk_usrp_tx.grc.png"/>
          <p:cNvPicPr/>
          <p:nvPr/>
        </p:nvPicPr>
        <p:blipFill>
          <a:blip r:embed="rId2" cstate="print"/>
          <a:srcRect r="35435" b="75260"/>
          <a:stretch>
            <a:fillRect/>
          </a:stretch>
        </p:blipFill>
        <p:spPr bwMode="auto">
          <a:xfrm>
            <a:off x="838200" y="1893118"/>
            <a:ext cx="6373969" cy="2137970"/>
          </a:xfrm>
          <a:prstGeom prst="rect">
            <a:avLst/>
          </a:prstGeom>
          <a:noFill/>
          <a:ln w="9525">
            <a:noFill/>
            <a:miter lim="800000"/>
            <a:headEnd/>
            <a:tailEnd/>
          </a:ln>
        </p:spPr>
      </p:pic>
      <p:pic>
        <p:nvPicPr>
          <p:cNvPr id="4" name="Picture 3" descr="D:\Virtual Machine\Shared_Folder\screenshot\test_msk_usrp_rx.grc.png"/>
          <p:cNvPicPr/>
          <p:nvPr/>
        </p:nvPicPr>
        <p:blipFill>
          <a:blip r:embed="rId3" cstate="print"/>
          <a:srcRect r="32112" b="72557"/>
          <a:stretch>
            <a:fillRect/>
          </a:stretch>
        </p:blipFill>
        <p:spPr bwMode="auto">
          <a:xfrm>
            <a:off x="838200" y="4233518"/>
            <a:ext cx="6477000" cy="2405543"/>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2349" y="4031088"/>
            <a:ext cx="3156946" cy="236771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2349" y="1374411"/>
            <a:ext cx="3131451" cy="2348588"/>
          </a:xfrm>
          <a:prstGeom prst="rect">
            <a:avLst/>
          </a:prstGeom>
        </p:spPr>
      </p:pic>
    </p:spTree>
    <p:extLst>
      <p:ext uri="{BB962C8B-B14F-4D97-AF65-F5344CB8AC3E}">
        <p14:creationId xmlns:p14="http://schemas.microsoft.com/office/powerpoint/2010/main" val="1635344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Link-16 Experiments : Video Streaming</a:t>
            </a:r>
            <a:endParaRPr lang="id-ID" dirty="0"/>
          </a:p>
        </p:txBody>
      </p:sp>
      <p:pic>
        <p:nvPicPr>
          <p:cNvPr id="4" name="Picture 3" descr="E:\GNURadio Link 16\Dokumentasi\2 Host one-way Video transmission via UDP\3. Set up 2 Host UDP Transmission via Gnuradio.jpg"/>
          <p:cNvPicPr/>
          <p:nvPr/>
        </p:nvPicPr>
        <p:blipFill>
          <a:blip r:embed="rId2" cstate="print"/>
          <a:srcRect t="33154" b="14286"/>
          <a:stretch>
            <a:fillRect/>
          </a:stretch>
        </p:blipFill>
        <p:spPr bwMode="auto">
          <a:xfrm>
            <a:off x="1103155" y="1690688"/>
            <a:ext cx="9715099" cy="4632839"/>
          </a:xfrm>
          <a:prstGeom prst="rect">
            <a:avLst/>
          </a:prstGeom>
          <a:noFill/>
          <a:ln w="9525">
            <a:noFill/>
            <a:miter lim="800000"/>
            <a:headEnd/>
            <a:tailEnd/>
          </a:ln>
        </p:spPr>
      </p:pic>
    </p:spTree>
    <p:extLst>
      <p:ext uri="{BB962C8B-B14F-4D97-AF65-F5344CB8AC3E}">
        <p14:creationId xmlns:p14="http://schemas.microsoft.com/office/powerpoint/2010/main" val="2359180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t>Experiment : </a:t>
            </a:r>
            <a:br>
              <a:rPr lang="id-ID" dirty="0" smtClean="0"/>
            </a:br>
            <a:r>
              <a:rPr lang="id-ID" sz="3600" dirty="0" smtClean="0"/>
              <a:t>Chaotic-based Secure Videoconference over Satellite</a:t>
            </a:r>
            <a:endParaRPr lang="id-ID" sz="3600" dirty="0"/>
          </a:p>
        </p:txBody>
      </p:sp>
      <p:sp>
        <p:nvSpPr>
          <p:cNvPr id="4" name="Text Placeholder 3"/>
          <p:cNvSpPr>
            <a:spLocks noGrp="1"/>
          </p:cNvSpPr>
          <p:nvPr>
            <p:ph type="body" idx="1"/>
          </p:nvPr>
        </p:nvSpPr>
        <p:spPr/>
        <p:txBody>
          <a:bodyPr/>
          <a:lstStyle/>
          <a:p>
            <a:endParaRPr lang="id-ID"/>
          </a:p>
        </p:txBody>
      </p:sp>
    </p:spTree>
    <p:extLst>
      <p:ext uri="{BB962C8B-B14F-4D97-AF65-F5344CB8AC3E}">
        <p14:creationId xmlns:p14="http://schemas.microsoft.com/office/powerpoint/2010/main" val="547662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Generic Chaotic Encryption </a:t>
            </a:r>
            <a:endParaRPr lang="id-ID" dirty="0"/>
          </a:p>
        </p:txBody>
      </p:sp>
      <p:sp>
        <p:nvSpPr>
          <p:cNvPr id="7" name="Content Placeholder 6"/>
          <p:cNvSpPr>
            <a:spLocks noGrp="1"/>
          </p:cNvSpPr>
          <p:nvPr>
            <p:ph sz="half" idx="1"/>
          </p:nvPr>
        </p:nvSpPr>
        <p:spPr/>
        <p:txBody>
          <a:bodyPr>
            <a:normAutofit fontScale="70000" lnSpcReduction="20000"/>
          </a:bodyPr>
          <a:lstStyle/>
          <a:p>
            <a:r>
              <a:rPr lang="en-US" dirty="0"/>
              <a:t>The chaotic encryption method is proposed by </a:t>
            </a:r>
            <a:r>
              <a:rPr lang="en-US" dirty="0" err="1" smtClean="0"/>
              <a:t>Baptista</a:t>
            </a:r>
            <a:r>
              <a:rPr lang="en-US" dirty="0"/>
              <a:t>, </a:t>
            </a:r>
            <a:r>
              <a:rPr lang="en-US" dirty="0" smtClean="0"/>
              <a:t>1998. </a:t>
            </a:r>
            <a:endParaRPr lang="id-ID" dirty="0" smtClean="0"/>
          </a:p>
          <a:p>
            <a:r>
              <a:rPr lang="en-US" dirty="0" smtClean="0"/>
              <a:t>It </a:t>
            </a:r>
            <a:r>
              <a:rPr lang="en-US" dirty="0"/>
              <a:t>seems to be a much better encryption </a:t>
            </a:r>
            <a:r>
              <a:rPr lang="id-ID" dirty="0" smtClean="0"/>
              <a:t> </a:t>
            </a:r>
            <a:r>
              <a:rPr lang="en-US" dirty="0" smtClean="0"/>
              <a:t>algorithm </a:t>
            </a:r>
            <a:r>
              <a:rPr lang="en-US" dirty="0"/>
              <a:t>than traditional algorithms were used. </a:t>
            </a:r>
            <a:endParaRPr lang="id-ID" dirty="0" smtClean="0"/>
          </a:p>
          <a:p>
            <a:pPr lvl="1"/>
            <a:r>
              <a:rPr lang="en-US" dirty="0" smtClean="0"/>
              <a:t>We </a:t>
            </a:r>
            <a:r>
              <a:rPr lang="en-US" dirty="0"/>
              <a:t>first </a:t>
            </a:r>
            <a:r>
              <a:rPr lang="en-US" dirty="0" smtClean="0"/>
              <a:t>identify </a:t>
            </a:r>
            <a:r>
              <a:rPr lang="en-US" dirty="0"/>
              <a:t>the mapping scheme for a trajectory to encrypt </a:t>
            </a:r>
            <a:r>
              <a:rPr lang="en-US" dirty="0" smtClean="0"/>
              <a:t>the </a:t>
            </a:r>
            <a:r>
              <a:rPr lang="en-US" dirty="0"/>
              <a:t>message. </a:t>
            </a:r>
            <a:endParaRPr lang="id-ID" dirty="0" smtClean="0"/>
          </a:p>
          <a:p>
            <a:pPr lvl="1"/>
            <a:r>
              <a:rPr lang="en-US" dirty="0" smtClean="0"/>
              <a:t>Subsequently </a:t>
            </a:r>
            <a:r>
              <a:rPr lang="en-US" dirty="0"/>
              <a:t>decide the initial state and </a:t>
            </a:r>
            <a:r>
              <a:rPr lang="en-US" dirty="0" smtClean="0"/>
              <a:t>parameters </a:t>
            </a:r>
            <a:r>
              <a:rPr lang="en-US" dirty="0"/>
              <a:t>for the key. We assume the initial condition </a:t>
            </a:r>
            <a:r>
              <a:rPr lang="id-ID" dirty="0" smtClean="0"/>
              <a:t> </a:t>
            </a:r>
            <a:r>
              <a:rPr lang="en-US" dirty="0" smtClean="0"/>
              <a:t>as </a:t>
            </a:r>
            <a:r>
              <a:rPr lang="en-US" dirty="0"/>
              <a:t>the current route (trajectory). </a:t>
            </a:r>
            <a:endParaRPr lang="id-ID" dirty="0" smtClean="0"/>
          </a:p>
          <a:p>
            <a:pPr lvl="1"/>
            <a:r>
              <a:rPr lang="en-US" dirty="0" smtClean="0"/>
              <a:t>Iterate </a:t>
            </a:r>
            <a:r>
              <a:rPr lang="en-US" dirty="0"/>
              <a:t>the chaotic </a:t>
            </a:r>
            <a:r>
              <a:rPr lang="en-US" dirty="0" smtClean="0"/>
              <a:t>equation </a:t>
            </a:r>
            <a:r>
              <a:rPr lang="en-US" dirty="0"/>
              <a:t>until the path reaches the target site and then </a:t>
            </a:r>
            <a:r>
              <a:rPr lang="en-US" dirty="0" smtClean="0"/>
              <a:t>store </a:t>
            </a:r>
            <a:r>
              <a:rPr lang="en-US" dirty="0"/>
              <a:t>the amount of iterations as a code for each message </a:t>
            </a:r>
            <a:r>
              <a:rPr lang="en-US" dirty="0" smtClean="0"/>
              <a:t>symbol</a:t>
            </a:r>
            <a:r>
              <a:rPr lang="en-US" dirty="0"/>
              <a:t>. </a:t>
            </a:r>
            <a:endParaRPr lang="id-ID" dirty="0" smtClean="0"/>
          </a:p>
          <a:p>
            <a:pPr lvl="1"/>
            <a:r>
              <a:rPr lang="en-US" dirty="0" smtClean="0"/>
              <a:t>Encrypt </a:t>
            </a:r>
            <a:r>
              <a:rPr lang="en-US" dirty="0"/>
              <a:t>the next message by iterating the recent </a:t>
            </a:r>
            <a:r>
              <a:rPr lang="en-US" dirty="0" smtClean="0"/>
              <a:t>trajectory</a:t>
            </a:r>
            <a:r>
              <a:rPr lang="en-US" dirty="0"/>
              <a:t>. </a:t>
            </a:r>
            <a:endParaRPr lang="id-ID" dirty="0" smtClean="0"/>
          </a:p>
          <a:p>
            <a:pPr lvl="1"/>
            <a:r>
              <a:rPr lang="en-US" dirty="0" smtClean="0"/>
              <a:t>Produce </a:t>
            </a:r>
            <a:r>
              <a:rPr lang="en-US" dirty="0"/>
              <a:t>the next cipher according it and so on.</a:t>
            </a:r>
            <a:endParaRPr lang="id-ID" dirty="0"/>
          </a:p>
        </p:txBody>
      </p:sp>
      <p:pic>
        <p:nvPicPr>
          <p:cNvPr id="5" name="Picture 4"/>
          <p:cNvPicPr>
            <a:picLocks noChangeAspect="1"/>
          </p:cNvPicPr>
          <p:nvPr/>
        </p:nvPicPr>
        <p:blipFill>
          <a:blip r:embed="rId2"/>
          <a:stretch>
            <a:fillRect/>
          </a:stretch>
        </p:blipFill>
        <p:spPr>
          <a:xfrm>
            <a:off x="6096000" y="1825625"/>
            <a:ext cx="5582656" cy="3861515"/>
          </a:xfrm>
          <a:prstGeom prst="rect">
            <a:avLst/>
          </a:prstGeom>
        </p:spPr>
      </p:pic>
    </p:spTree>
    <p:extLst>
      <p:ext uri="{BB962C8B-B14F-4D97-AF65-F5344CB8AC3E}">
        <p14:creationId xmlns:p14="http://schemas.microsoft.com/office/powerpoint/2010/main" val="395337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Chaotic-based Encryptor Module ( Tx )</a:t>
            </a:r>
            <a:endParaRPr lang="id-ID" dirty="0"/>
          </a:p>
        </p:txBody>
      </p:sp>
      <p:pic>
        <p:nvPicPr>
          <p:cNvPr id="6" name="Picture 5"/>
          <p:cNvPicPr>
            <a:picLocks noChangeAspect="1"/>
          </p:cNvPicPr>
          <p:nvPr/>
        </p:nvPicPr>
        <p:blipFill>
          <a:blip r:embed="rId2"/>
          <a:stretch>
            <a:fillRect/>
          </a:stretch>
        </p:blipFill>
        <p:spPr>
          <a:xfrm>
            <a:off x="2215569" y="1690688"/>
            <a:ext cx="7219950" cy="4629150"/>
          </a:xfrm>
          <a:prstGeom prst="rect">
            <a:avLst/>
          </a:prstGeom>
        </p:spPr>
      </p:pic>
    </p:spTree>
    <p:extLst>
      <p:ext uri="{BB962C8B-B14F-4D97-AF65-F5344CB8AC3E}">
        <p14:creationId xmlns:p14="http://schemas.microsoft.com/office/powerpoint/2010/main" val="997935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smtClean="0"/>
              <a:t>Chaotic-based Decryptor Module ( Rx )</a:t>
            </a:r>
            <a:endParaRPr lang="id-ID" dirty="0"/>
          </a:p>
        </p:txBody>
      </p:sp>
      <p:pic>
        <p:nvPicPr>
          <p:cNvPr id="2" name="Picture 1"/>
          <p:cNvPicPr>
            <a:picLocks noChangeAspect="1"/>
          </p:cNvPicPr>
          <p:nvPr/>
        </p:nvPicPr>
        <p:blipFill>
          <a:blip r:embed="rId2"/>
          <a:stretch>
            <a:fillRect/>
          </a:stretch>
        </p:blipFill>
        <p:spPr>
          <a:xfrm>
            <a:off x="1124419" y="1931831"/>
            <a:ext cx="8422730" cy="4345144"/>
          </a:xfrm>
          <a:prstGeom prst="rect">
            <a:avLst/>
          </a:prstGeom>
        </p:spPr>
      </p:pic>
    </p:spTree>
    <p:extLst>
      <p:ext uri="{BB962C8B-B14F-4D97-AF65-F5344CB8AC3E}">
        <p14:creationId xmlns:p14="http://schemas.microsoft.com/office/powerpoint/2010/main" val="3565698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1676400" y="1327183"/>
            <a:ext cx="8839200" cy="5465763"/>
          </a:xfrm>
          <a:prstGeom prst="rect">
            <a:avLst/>
          </a:prstGeom>
          <a:noFill/>
          <a:ln w="9525">
            <a:noFill/>
            <a:miter lim="800000"/>
            <a:headEnd/>
            <a:tailEnd/>
          </a:ln>
        </p:spPr>
      </p:pic>
      <p:sp>
        <p:nvSpPr>
          <p:cNvPr id="2" name="Title 1"/>
          <p:cNvSpPr>
            <a:spLocks noGrp="1"/>
          </p:cNvSpPr>
          <p:nvPr>
            <p:ph type="title"/>
          </p:nvPr>
        </p:nvSpPr>
        <p:spPr/>
        <p:txBody>
          <a:bodyPr/>
          <a:lstStyle/>
          <a:p>
            <a:r>
              <a:rPr lang="id-ID" dirty="0"/>
              <a:t>Generic </a:t>
            </a:r>
            <a:r>
              <a:rPr lang="id-ID" dirty="0" smtClean="0"/>
              <a:t>Digital </a:t>
            </a:r>
            <a:r>
              <a:rPr lang="id-ID" dirty="0"/>
              <a:t>Communication Systems</a:t>
            </a:r>
          </a:p>
        </p:txBody>
      </p:sp>
    </p:spTree>
    <p:extLst>
      <p:ext uri="{BB962C8B-B14F-4D97-AF65-F5344CB8AC3E}">
        <p14:creationId xmlns:p14="http://schemas.microsoft.com/office/powerpoint/2010/main" val="3327553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Experiment</a:t>
            </a:r>
            <a:endParaRPr lang="id-ID" dirty="0"/>
          </a:p>
        </p:txBody>
      </p:sp>
      <p:pic>
        <p:nvPicPr>
          <p:cNvPr id="3" name="Picture 2"/>
          <p:cNvPicPr>
            <a:picLocks noChangeAspect="1"/>
          </p:cNvPicPr>
          <p:nvPr/>
        </p:nvPicPr>
        <p:blipFill>
          <a:blip r:embed="rId2"/>
          <a:stretch>
            <a:fillRect/>
          </a:stretch>
        </p:blipFill>
        <p:spPr>
          <a:xfrm>
            <a:off x="5490386" y="97865"/>
            <a:ext cx="6559946" cy="2297605"/>
          </a:xfrm>
          <a:prstGeom prst="rect">
            <a:avLst/>
          </a:prstGeom>
        </p:spPr>
      </p:pic>
      <p:pic>
        <p:nvPicPr>
          <p:cNvPr id="4" name="Picture 3"/>
          <p:cNvPicPr>
            <a:picLocks noChangeAspect="1"/>
          </p:cNvPicPr>
          <p:nvPr/>
        </p:nvPicPr>
        <p:blipFill>
          <a:blip r:embed="rId3"/>
          <a:stretch>
            <a:fillRect/>
          </a:stretch>
        </p:blipFill>
        <p:spPr>
          <a:xfrm>
            <a:off x="601685" y="2156139"/>
            <a:ext cx="5863509" cy="4489942"/>
          </a:xfrm>
          <a:prstGeom prst="rect">
            <a:avLst/>
          </a:prstGeom>
        </p:spPr>
      </p:pic>
      <p:pic>
        <p:nvPicPr>
          <p:cNvPr id="5" name="Picture 4"/>
          <p:cNvPicPr>
            <a:picLocks noChangeAspect="1"/>
          </p:cNvPicPr>
          <p:nvPr/>
        </p:nvPicPr>
        <p:blipFill>
          <a:blip r:embed="rId4"/>
          <a:stretch>
            <a:fillRect/>
          </a:stretch>
        </p:blipFill>
        <p:spPr>
          <a:xfrm>
            <a:off x="7118270" y="3219719"/>
            <a:ext cx="4490797" cy="3270562"/>
          </a:xfrm>
          <a:prstGeom prst="rect">
            <a:avLst/>
          </a:prstGeom>
        </p:spPr>
      </p:pic>
    </p:spTree>
    <p:extLst>
      <p:ext uri="{BB962C8B-B14F-4D97-AF65-F5344CB8AC3E}">
        <p14:creationId xmlns:p14="http://schemas.microsoft.com/office/powerpoint/2010/main" val="489424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pPr eaLnBrk="1" hangingPunct="1"/>
            <a:r>
              <a:rPr lang="en-US" altLang="zh-CN" dirty="0">
                <a:ea typeface="SimSun" pitchFamily="2" charset="-122"/>
              </a:rPr>
              <a:t>Why Digital Communications?</a:t>
            </a:r>
            <a:r>
              <a:rPr lang="en-US" altLang="zh-CN" sz="6000" dirty="0" smtClean="0">
                <a:ea typeface="SimSun" pitchFamily="2" charset="-122"/>
              </a:rPr>
              <a:t> </a:t>
            </a:r>
          </a:p>
        </p:txBody>
      </p:sp>
      <p:sp>
        <p:nvSpPr>
          <p:cNvPr id="51203" name="Rectangle 3"/>
          <p:cNvSpPr>
            <a:spLocks noGrp="1" noChangeArrowheads="1"/>
          </p:cNvSpPr>
          <p:nvPr>
            <p:ph idx="1"/>
          </p:nvPr>
        </p:nvSpPr>
        <p:spPr/>
        <p:txBody>
          <a:bodyPr>
            <a:normAutofit fontScale="92500" lnSpcReduction="20000"/>
          </a:bodyPr>
          <a:lstStyle/>
          <a:p>
            <a:pPr>
              <a:lnSpc>
                <a:spcPct val="80000"/>
              </a:lnSpc>
            </a:pPr>
            <a:r>
              <a:rPr lang="en-US" altLang="zh-CN" dirty="0">
                <a:ea typeface="SimSun" pitchFamily="2" charset="-122"/>
              </a:rPr>
              <a:t>Easy to regenerate the distorted signal </a:t>
            </a:r>
          </a:p>
          <a:p>
            <a:pPr lvl="1" eaLnBrk="1" hangingPunct="1">
              <a:lnSpc>
                <a:spcPct val="80000"/>
              </a:lnSpc>
            </a:pPr>
            <a:r>
              <a:rPr lang="en-US" altLang="zh-CN" dirty="0">
                <a:ea typeface="SimSun" pitchFamily="2" charset="-122"/>
              </a:rPr>
              <a:t>Regenerative repeaters along the transmission path can detect a digital signal and retransmit a new, clean (noise free) signal </a:t>
            </a:r>
          </a:p>
          <a:p>
            <a:pPr lvl="1" eaLnBrk="1" hangingPunct="1">
              <a:lnSpc>
                <a:spcPct val="80000"/>
              </a:lnSpc>
            </a:pPr>
            <a:r>
              <a:rPr lang="en-US" altLang="zh-CN" dirty="0">
                <a:ea typeface="SimSun" pitchFamily="2" charset="-122"/>
              </a:rPr>
              <a:t>These repeaters prevent accumulation of noise along the path </a:t>
            </a:r>
          </a:p>
          <a:p>
            <a:pPr>
              <a:lnSpc>
                <a:spcPct val="80000"/>
              </a:lnSpc>
            </a:pPr>
            <a:r>
              <a:rPr lang="en-US" altLang="zh-CN" dirty="0" smtClean="0">
                <a:ea typeface="SimSun" pitchFamily="2" charset="-122"/>
              </a:rPr>
              <a:t>Immunity </a:t>
            </a:r>
            <a:r>
              <a:rPr lang="en-US" altLang="zh-CN" dirty="0">
                <a:ea typeface="SimSun" pitchFamily="2" charset="-122"/>
              </a:rPr>
              <a:t>to distortion and interference </a:t>
            </a:r>
          </a:p>
          <a:p>
            <a:pPr lvl="1" eaLnBrk="1" hangingPunct="1">
              <a:lnSpc>
                <a:spcPct val="80000"/>
              </a:lnSpc>
            </a:pPr>
            <a:r>
              <a:rPr lang="en-US" altLang="zh-CN" dirty="0">
                <a:ea typeface="SimSun" pitchFamily="2" charset="-122"/>
              </a:rPr>
              <a:t>Digital communication is rugged in the sense that it is more immune to channel noise and distortion </a:t>
            </a:r>
            <a:endParaRPr lang="id-ID" altLang="zh-CN" dirty="0" smtClean="0">
              <a:ea typeface="SimSun" pitchFamily="2" charset="-122"/>
            </a:endParaRPr>
          </a:p>
          <a:p>
            <a:r>
              <a:rPr lang="en-US" altLang="zh-CN" dirty="0">
                <a:ea typeface="SimSun" pitchFamily="2" charset="-122"/>
              </a:rPr>
              <a:t>Hardware is more flexible </a:t>
            </a:r>
          </a:p>
          <a:p>
            <a:pPr lvl="1"/>
            <a:r>
              <a:rPr lang="en-US" altLang="zh-CN" dirty="0">
                <a:ea typeface="SimSun" pitchFamily="2" charset="-122"/>
              </a:rPr>
              <a:t>Digital hardware implementation is flexible and permits the use of microprocessors, mini-processors, digital switching and VLSI </a:t>
            </a:r>
            <a:endParaRPr lang="id-ID" altLang="zh-CN" dirty="0" smtClean="0">
              <a:ea typeface="SimSun" pitchFamily="2" charset="-122"/>
            </a:endParaRPr>
          </a:p>
          <a:p>
            <a:r>
              <a:rPr lang="id-ID" altLang="zh-CN" dirty="0" smtClean="0">
                <a:ea typeface="SimSun" pitchFamily="2" charset="-122"/>
              </a:rPr>
              <a:t>Easy to Multiplex</a:t>
            </a:r>
          </a:p>
          <a:p>
            <a:pPr lvl="1"/>
            <a:r>
              <a:rPr lang="en-US" altLang="zh-CN" dirty="0">
                <a:ea typeface="SimSun" pitchFamily="2" charset="-122"/>
              </a:rPr>
              <a:t>Easier and more efficient to multiplex several digital signals </a:t>
            </a:r>
          </a:p>
          <a:p>
            <a:pPr lvl="1"/>
            <a:r>
              <a:rPr lang="en-US" altLang="zh-CN" dirty="0" smtClean="0">
                <a:ea typeface="SimSun" pitchFamily="2" charset="-122"/>
              </a:rPr>
              <a:t>Digital </a:t>
            </a:r>
            <a:r>
              <a:rPr lang="en-US" altLang="zh-CN" dirty="0">
                <a:ea typeface="SimSun" pitchFamily="2" charset="-122"/>
              </a:rPr>
              <a:t>multiplexing techniques – Time &amp; Code Division Multiple Access - are easier to implement than analog techniques such as Frequency Division Multiple Access</a:t>
            </a:r>
          </a:p>
          <a:p>
            <a:pPr lvl="1"/>
            <a:endParaRPr lang="en-US" altLang="zh-CN" dirty="0">
              <a:ea typeface="SimSun" pitchFamily="2" charset="-122"/>
            </a:endParaRPr>
          </a:p>
        </p:txBody>
      </p:sp>
    </p:spTree>
    <p:extLst>
      <p:ext uri="{BB962C8B-B14F-4D97-AF65-F5344CB8AC3E}">
        <p14:creationId xmlns:p14="http://schemas.microsoft.com/office/powerpoint/2010/main" val="289205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pPr eaLnBrk="1" hangingPunct="1"/>
            <a:r>
              <a:rPr lang="en-US" altLang="zh-CN" dirty="0">
                <a:ea typeface="SimSun" pitchFamily="2" charset="-122"/>
              </a:rPr>
              <a:t>Why Digital Communications?</a:t>
            </a:r>
            <a:r>
              <a:rPr lang="en-US" altLang="zh-CN" sz="6000" dirty="0" smtClean="0">
                <a:ea typeface="SimSun" pitchFamily="2" charset="-122"/>
              </a:rPr>
              <a:t> </a:t>
            </a:r>
          </a:p>
        </p:txBody>
      </p:sp>
      <p:sp>
        <p:nvSpPr>
          <p:cNvPr id="53251" name="Rectangle 3"/>
          <p:cNvSpPr>
            <a:spLocks noGrp="1" noChangeArrowheads="1"/>
          </p:cNvSpPr>
          <p:nvPr>
            <p:ph idx="1"/>
          </p:nvPr>
        </p:nvSpPr>
        <p:spPr/>
        <p:txBody>
          <a:bodyPr>
            <a:normAutofit/>
          </a:bodyPr>
          <a:lstStyle/>
          <a:p>
            <a:pPr>
              <a:lnSpc>
                <a:spcPct val="80000"/>
              </a:lnSpc>
            </a:pPr>
            <a:r>
              <a:rPr lang="en-US" altLang="zh-CN" sz="2600" dirty="0">
                <a:ea typeface="SimSun" pitchFamily="2" charset="-122"/>
              </a:rPr>
              <a:t>Can combine different signal types – data, voice, text, etc. </a:t>
            </a:r>
          </a:p>
          <a:p>
            <a:pPr lvl="1" eaLnBrk="1" hangingPunct="1">
              <a:lnSpc>
                <a:spcPct val="80000"/>
              </a:lnSpc>
            </a:pPr>
            <a:r>
              <a:rPr lang="en-US" altLang="zh-CN" sz="2200" dirty="0">
                <a:ea typeface="SimSun" pitchFamily="2" charset="-122"/>
              </a:rPr>
              <a:t>Data communication in computers is digital in nature whereas voice communication between people is analog in nature </a:t>
            </a:r>
          </a:p>
          <a:p>
            <a:pPr lvl="1" eaLnBrk="1" hangingPunct="1">
              <a:lnSpc>
                <a:spcPct val="80000"/>
              </a:lnSpc>
            </a:pPr>
            <a:r>
              <a:rPr lang="en-US" altLang="zh-CN" sz="2200" dirty="0">
                <a:ea typeface="SimSun" pitchFamily="2" charset="-122"/>
              </a:rPr>
              <a:t>The two types of communication are difficult to combine over the same medium in the analog domain. </a:t>
            </a:r>
          </a:p>
          <a:p>
            <a:pPr eaLnBrk="1" hangingPunct="1">
              <a:lnSpc>
                <a:spcPct val="80000"/>
              </a:lnSpc>
            </a:pPr>
            <a:r>
              <a:rPr lang="en-US" altLang="zh-CN" sz="2600" dirty="0" smtClean="0">
                <a:ea typeface="SimSun" pitchFamily="2" charset="-122"/>
              </a:rPr>
              <a:t>Encryption </a:t>
            </a:r>
            <a:r>
              <a:rPr lang="en-US" altLang="zh-CN" sz="2600" dirty="0">
                <a:ea typeface="SimSun" pitchFamily="2" charset="-122"/>
              </a:rPr>
              <a:t>and privacy techniques are easier to implement </a:t>
            </a:r>
          </a:p>
          <a:p>
            <a:pPr lvl="1" eaLnBrk="1" hangingPunct="1">
              <a:lnSpc>
                <a:spcPct val="80000"/>
              </a:lnSpc>
            </a:pPr>
            <a:r>
              <a:rPr lang="en-US" altLang="zh-CN" sz="2200" dirty="0">
                <a:ea typeface="SimSun" pitchFamily="2" charset="-122"/>
              </a:rPr>
              <a:t>Better overall performance </a:t>
            </a:r>
          </a:p>
          <a:p>
            <a:pPr lvl="1" eaLnBrk="1" hangingPunct="1">
              <a:lnSpc>
                <a:spcPct val="80000"/>
              </a:lnSpc>
            </a:pPr>
            <a:r>
              <a:rPr lang="en-US" altLang="zh-CN" sz="2200" dirty="0">
                <a:ea typeface="SimSun" pitchFamily="2" charset="-122"/>
              </a:rPr>
              <a:t>Digital communication is inherently more efficient than analog in realizing the exchange of SNR for bandwidth </a:t>
            </a:r>
          </a:p>
          <a:p>
            <a:pPr lvl="1" eaLnBrk="1" hangingPunct="1">
              <a:lnSpc>
                <a:spcPct val="80000"/>
              </a:lnSpc>
            </a:pPr>
            <a:r>
              <a:rPr lang="en-US" altLang="zh-CN" sz="2200" dirty="0">
                <a:ea typeface="SimSun" pitchFamily="2" charset="-122"/>
              </a:rPr>
              <a:t>Digital signals can be coded to yield extremely low rates and high fidelity as well as privacy</a:t>
            </a:r>
          </a:p>
        </p:txBody>
      </p:sp>
    </p:spTree>
    <p:extLst>
      <p:ext uri="{BB962C8B-B14F-4D97-AF65-F5344CB8AC3E}">
        <p14:creationId xmlns:p14="http://schemas.microsoft.com/office/powerpoint/2010/main" val="17252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Secure Communications</a:t>
            </a:r>
            <a:r>
              <a:rPr lang="id-ID" dirty="0" smtClean="0"/>
              <a:t> Requirements</a:t>
            </a:r>
            <a:endParaRPr lang="en-US" dirty="0"/>
          </a:p>
        </p:txBody>
      </p:sp>
      <p:sp>
        <p:nvSpPr>
          <p:cNvPr id="3" name="Content Placeholder 2"/>
          <p:cNvSpPr>
            <a:spLocks noGrp="1"/>
          </p:cNvSpPr>
          <p:nvPr>
            <p:ph sz="quarter" idx="1"/>
          </p:nvPr>
        </p:nvSpPr>
        <p:spPr/>
        <p:txBody>
          <a:bodyPr>
            <a:normAutofit/>
          </a:bodyPr>
          <a:lstStyle/>
          <a:p>
            <a:pPr>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2400" dirty="0"/>
              <a:t>Basic Security Requirements: </a:t>
            </a:r>
            <a:endParaRPr lang="en-US" sz="2400" dirty="0"/>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dirty="0"/>
              <a:t>Confidentiality</a:t>
            </a:r>
            <a:endParaRPr lang="en-US" sz="1800" dirty="0"/>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dirty="0"/>
              <a:t>Authentication</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dirty="0"/>
              <a:t>Integrity</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dirty="0"/>
              <a:t>Freshness</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dirty="0"/>
              <a:t>Secure Group Management</a:t>
            </a:r>
          </a:p>
          <a:p>
            <a:pPr lvl="1">
              <a:lnSpc>
                <a:spcPct val="8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sz="1800" dirty="0"/>
              <a:t>Availability</a:t>
            </a:r>
          </a:p>
          <a:p>
            <a:pPr>
              <a:lnSpc>
                <a:spcPct val="80000"/>
              </a:lnSpc>
              <a:spcBef>
                <a:spcPts val="500"/>
              </a:spcBef>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400" dirty="0"/>
          </a:p>
          <a:p>
            <a:endParaRPr lang="en-US" sz="3200" dirty="0"/>
          </a:p>
        </p:txBody>
      </p:sp>
      <p:pic>
        <p:nvPicPr>
          <p:cNvPr id="4" name="Picture 3"/>
          <p:cNvPicPr>
            <a:picLocks noChangeAspect="1" noChangeArrowheads="1"/>
          </p:cNvPicPr>
          <p:nvPr/>
        </p:nvPicPr>
        <p:blipFill>
          <a:blip r:embed="rId3" cstate="print"/>
          <a:srcRect l="26907" r="26469" b="72194"/>
          <a:stretch>
            <a:fillRect/>
          </a:stretch>
        </p:blipFill>
        <p:spPr>
          <a:xfrm>
            <a:off x="7554913" y="1708461"/>
            <a:ext cx="3798887" cy="1433512"/>
          </a:xfrm>
          <a:prstGeom prst="rect">
            <a:avLst/>
          </a:prstGeom>
        </p:spPr>
      </p:pic>
      <p:grpSp>
        <p:nvGrpSpPr>
          <p:cNvPr id="5" name="Group 10"/>
          <p:cNvGrpSpPr>
            <a:grpSpLocks/>
          </p:cNvGrpSpPr>
          <p:nvPr/>
        </p:nvGrpSpPr>
        <p:grpSpPr bwMode="auto">
          <a:xfrm>
            <a:off x="4293360" y="3554855"/>
            <a:ext cx="7343775" cy="2757045"/>
            <a:chOff x="733425" y="2548886"/>
            <a:chExt cx="8142291" cy="4652886"/>
          </a:xfrm>
        </p:grpSpPr>
        <p:sp>
          <p:nvSpPr>
            <p:cNvPr id="6" name="Text Box 6"/>
            <p:cNvSpPr txBox="1">
              <a:spLocks noChangeArrowheads="1"/>
            </p:cNvSpPr>
            <p:nvPr/>
          </p:nvSpPr>
          <p:spPr bwMode="auto">
            <a:xfrm>
              <a:off x="7278418" y="6526532"/>
              <a:ext cx="1597298" cy="675240"/>
            </a:xfrm>
            <a:prstGeom prst="rect">
              <a:avLst/>
            </a:prstGeom>
            <a:noFill/>
            <a:ln w="9525">
              <a:noFill/>
              <a:miter lim="800000"/>
              <a:headEnd/>
              <a:tailEnd/>
            </a:ln>
          </p:spPr>
          <p:txBody>
            <a:bodyPr wrap="none">
              <a:spAutoFit/>
            </a:bodyPr>
            <a:lstStyle/>
            <a:p>
              <a:pPr algn="r"/>
              <a:r>
                <a:rPr lang="en-US" sz="2000" dirty="0" smtClean="0"/>
                <a:t>authenticity</a:t>
              </a:r>
              <a:endParaRPr lang="en-US" sz="2000" dirty="0"/>
            </a:p>
          </p:txBody>
        </p:sp>
        <p:grpSp>
          <p:nvGrpSpPr>
            <p:cNvPr id="7" name="Group 9"/>
            <p:cNvGrpSpPr>
              <a:grpSpLocks/>
            </p:cNvGrpSpPr>
            <p:nvPr/>
          </p:nvGrpSpPr>
          <p:grpSpPr bwMode="auto">
            <a:xfrm>
              <a:off x="733425" y="2548886"/>
              <a:ext cx="8132712" cy="4587514"/>
              <a:chOff x="733425" y="2548870"/>
              <a:chExt cx="8132712" cy="4587921"/>
            </a:xfrm>
          </p:grpSpPr>
          <p:sp>
            <p:nvSpPr>
              <p:cNvPr id="8" name="Text Box 4"/>
              <p:cNvSpPr txBox="1">
                <a:spLocks noChangeArrowheads="1"/>
              </p:cNvSpPr>
              <p:nvPr/>
            </p:nvSpPr>
            <p:spPr bwMode="auto">
              <a:xfrm>
                <a:off x="7000892" y="2548870"/>
                <a:ext cx="1865245" cy="675299"/>
              </a:xfrm>
              <a:prstGeom prst="rect">
                <a:avLst/>
              </a:prstGeom>
              <a:noFill/>
              <a:ln w="9525">
                <a:noFill/>
                <a:miter lim="800000"/>
                <a:headEnd/>
                <a:tailEnd/>
              </a:ln>
            </p:spPr>
            <p:txBody>
              <a:bodyPr wrap="none">
                <a:spAutoFit/>
              </a:bodyPr>
              <a:lstStyle/>
              <a:p>
                <a:r>
                  <a:rPr lang="en-US" sz="2000" dirty="0"/>
                  <a:t>confidentiality</a:t>
                </a:r>
              </a:p>
            </p:txBody>
          </p:sp>
          <p:sp>
            <p:nvSpPr>
              <p:cNvPr id="9" name="Text Box 5"/>
              <p:cNvSpPr txBox="1">
                <a:spLocks noChangeArrowheads="1"/>
              </p:cNvSpPr>
              <p:nvPr/>
            </p:nvSpPr>
            <p:spPr bwMode="auto">
              <a:xfrm>
                <a:off x="742950" y="6461492"/>
                <a:ext cx="1174798" cy="675299"/>
              </a:xfrm>
              <a:prstGeom prst="rect">
                <a:avLst/>
              </a:prstGeom>
              <a:noFill/>
              <a:ln w="9525">
                <a:noFill/>
                <a:miter lim="800000"/>
                <a:headEnd/>
                <a:tailEnd/>
              </a:ln>
            </p:spPr>
            <p:txBody>
              <a:bodyPr wrap="none">
                <a:spAutoFit/>
              </a:bodyPr>
              <a:lstStyle/>
              <a:p>
                <a:r>
                  <a:rPr lang="en-US" sz="2000" dirty="0"/>
                  <a:t>integrity</a:t>
                </a:r>
              </a:p>
            </p:txBody>
          </p:sp>
          <p:sp>
            <p:nvSpPr>
              <p:cNvPr id="10" name="Text Box 7"/>
              <p:cNvSpPr txBox="1">
                <a:spLocks noChangeArrowheads="1"/>
              </p:cNvSpPr>
              <p:nvPr/>
            </p:nvSpPr>
            <p:spPr bwMode="auto">
              <a:xfrm>
                <a:off x="733425" y="2548870"/>
                <a:ext cx="1436417" cy="675300"/>
              </a:xfrm>
              <a:prstGeom prst="rect">
                <a:avLst/>
              </a:prstGeom>
              <a:noFill/>
              <a:ln w="9525">
                <a:noFill/>
                <a:miter lim="800000"/>
                <a:headEnd/>
                <a:tailEnd/>
              </a:ln>
            </p:spPr>
            <p:txBody>
              <a:bodyPr wrap="none">
                <a:spAutoFit/>
              </a:bodyPr>
              <a:lstStyle/>
              <a:p>
                <a:r>
                  <a:rPr lang="en-US" sz="2000" dirty="0"/>
                  <a:t>availability</a:t>
                </a:r>
              </a:p>
            </p:txBody>
          </p:sp>
          <p:pic>
            <p:nvPicPr>
              <p:cNvPr id="11" name="Picture 3"/>
              <p:cNvPicPr>
                <a:picLocks noChangeAspect="1" noChangeArrowheads="1"/>
              </p:cNvPicPr>
              <p:nvPr/>
            </p:nvPicPr>
            <p:blipFill>
              <a:blip r:embed="rId3" cstate="print"/>
              <a:srcRect l="1871" t="31898"/>
              <a:stretch>
                <a:fillRect/>
              </a:stretch>
            </p:blipFill>
            <p:spPr bwMode="auto">
              <a:xfrm>
                <a:off x="1227442" y="3263588"/>
                <a:ext cx="7280835" cy="3197905"/>
              </a:xfrm>
              <a:prstGeom prst="rect">
                <a:avLst/>
              </a:prstGeom>
              <a:noFill/>
              <a:ln w="9525">
                <a:noFill/>
                <a:miter lim="800000"/>
                <a:headEnd/>
                <a:tailEnd/>
              </a:ln>
            </p:spPr>
          </p:pic>
        </p:grpSp>
      </p:grpSp>
    </p:spTree>
    <p:extLst>
      <p:ext uri="{BB962C8B-B14F-4D97-AF65-F5344CB8AC3E}">
        <p14:creationId xmlns:p14="http://schemas.microsoft.com/office/powerpoint/2010/main" val="2782676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Secure </a:t>
            </a:r>
            <a:r>
              <a:rPr lang="id-ID" dirty="0" smtClean="0"/>
              <a:t>Communications Systems : </a:t>
            </a:r>
            <a:r>
              <a:rPr lang="en-US" dirty="0" smtClean="0"/>
              <a:t>Military </a:t>
            </a:r>
            <a:endParaRPr lang="id-ID" dirty="0"/>
          </a:p>
        </p:txBody>
      </p:sp>
      <p:sp>
        <p:nvSpPr>
          <p:cNvPr id="5" name="Content Placeholder 4"/>
          <p:cNvSpPr>
            <a:spLocks noGrp="1"/>
          </p:cNvSpPr>
          <p:nvPr>
            <p:ph idx="1"/>
          </p:nvPr>
        </p:nvSpPr>
        <p:spPr>
          <a:xfrm>
            <a:off x="838200" y="1825625"/>
            <a:ext cx="6203285" cy="4351338"/>
          </a:xfrm>
        </p:spPr>
        <p:txBody>
          <a:bodyPr>
            <a:normAutofit fontScale="62500" lnSpcReduction="20000"/>
          </a:bodyPr>
          <a:lstStyle/>
          <a:p>
            <a:r>
              <a:rPr lang="en-US" dirty="0" smtClean="0"/>
              <a:t>The </a:t>
            </a:r>
            <a:r>
              <a:rPr lang="en-US" dirty="0"/>
              <a:t>success of modern military forces depends a great deal on the effective use of sophisticated radio communication and navigation systems. Historically, the enemy has employed electronic countermeasures (ECM) to detect the presence of these radio signals and either disrupt them or exploit them. </a:t>
            </a:r>
            <a:endParaRPr lang="id-ID" dirty="0" smtClean="0"/>
          </a:p>
          <a:p>
            <a:pPr lvl="1"/>
            <a:r>
              <a:rPr lang="en-US" dirty="0" smtClean="0"/>
              <a:t>Radio </a:t>
            </a:r>
            <a:r>
              <a:rPr lang="en-US" dirty="0"/>
              <a:t>systems can be disrupted by jamming or by locating and destroying them. </a:t>
            </a:r>
            <a:endParaRPr lang="id-ID" dirty="0" smtClean="0"/>
          </a:p>
          <a:p>
            <a:pPr lvl="1"/>
            <a:r>
              <a:rPr lang="en-US" dirty="0" smtClean="0"/>
              <a:t>On </a:t>
            </a:r>
            <a:r>
              <a:rPr lang="en-US" dirty="0"/>
              <a:t>the other hand, exploitation involves using the transmissions for intelligence and counter-intelligence purposes. </a:t>
            </a:r>
            <a:endParaRPr lang="id-ID" dirty="0" smtClean="0"/>
          </a:p>
          <a:p>
            <a:r>
              <a:rPr lang="en-US" dirty="0" smtClean="0"/>
              <a:t>Prior </a:t>
            </a:r>
            <a:r>
              <a:rPr lang="en-US" dirty="0"/>
              <a:t>to the development of high quality data security and transmission security techniques, it was possible to gather intelligence from the received signals by demodulating and decoding (deciphering) them. </a:t>
            </a:r>
            <a:endParaRPr lang="id-ID" dirty="0" smtClean="0"/>
          </a:p>
          <a:p>
            <a:pPr lvl="1"/>
            <a:r>
              <a:rPr lang="en-US" dirty="0" smtClean="0"/>
              <a:t>For </a:t>
            </a:r>
            <a:r>
              <a:rPr lang="en-US" dirty="0"/>
              <a:t>simple systems it is also possible to "spoof" (or mimic) them to provide false information (counter-intelligence). </a:t>
            </a:r>
            <a:endParaRPr lang="id-ID" dirty="0" smtClean="0"/>
          </a:p>
          <a:p>
            <a:pPr lvl="1"/>
            <a:r>
              <a:rPr lang="en-US" dirty="0" smtClean="0"/>
              <a:t>Radio </a:t>
            </a:r>
            <a:r>
              <a:rPr lang="en-US" dirty="0"/>
              <a:t>transmissions can also be exploited, even when they employ high quality security techniques, by simple radio direction finding (RDF) or position monitoring. </a:t>
            </a:r>
          </a:p>
          <a:p>
            <a:endParaRPr lang="id-ID" dirty="0"/>
          </a:p>
        </p:txBody>
      </p:sp>
      <p:pic>
        <p:nvPicPr>
          <p:cNvPr id="6" name="Picture 5"/>
          <p:cNvPicPr>
            <a:picLocks noChangeAspect="1"/>
          </p:cNvPicPr>
          <p:nvPr/>
        </p:nvPicPr>
        <p:blipFill>
          <a:blip r:embed="rId2"/>
          <a:stretch>
            <a:fillRect/>
          </a:stretch>
        </p:blipFill>
        <p:spPr>
          <a:xfrm>
            <a:off x="7041485" y="1825625"/>
            <a:ext cx="4931820" cy="3738006"/>
          </a:xfrm>
          <a:prstGeom prst="rect">
            <a:avLst/>
          </a:prstGeom>
        </p:spPr>
      </p:pic>
    </p:spTree>
    <p:extLst>
      <p:ext uri="{BB962C8B-B14F-4D97-AF65-F5344CB8AC3E}">
        <p14:creationId xmlns:p14="http://schemas.microsoft.com/office/powerpoint/2010/main" val="1798826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2067</Words>
  <Application>Microsoft Office PowerPoint</Application>
  <PresentationFormat>Widescreen</PresentationFormat>
  <Paragraphs>265</Paragraphs>
  <Slides>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SimSun</vt:lpstr>
      <vt:lpstr>Arial</vt:lpstr>
      <vt:lpstr>Calibri</vt:lpstr>
      <vt:lpstr>Calibri Light</vt:lpstr>
      <vt:lpstr>Times New Roman</vt:lpstr>
      <vt:lpstr>Office Theme</vt:lpstr>
      <vt:lpstr>Secured Modem</vt:lpstr>
      <vt:lpstr>Outline</vt:lpstr>
      <vt:lpstr>Introduction</vt:lpstr>
      <vt:lpstr>Generic Digital Communication Systems</vt:lpstr>
      <vt:lpstr>Generic Digital Communication Systems</vt:lpstr>
      <vt:lpstr>Why Digital Communications? </vt:lpstr>
      <vt:lpstr>Why Digital Communications? </vt:lpstr>
      <vt:lpstr>Secure Communications Requirements</vt:lpstr>
      <vt:lpstr>Secure Communications Systems : Military </vt:lpstr>
      <vt:lpstr>Example of a Military Radio System </vt:lpstr>
      <vt:lpstr>Secure Modem Requirements :  LPD Communications</vt:lpstr>
      <vt:lpstr>Some Terminologies</vt:lpstr>
      <vt:lpstr>Techniques for Securing  a Communications System</vt:lpstr>
      <vt:lpstr>LPD Applications on CNI</vt:lpstr>
      <vt:lpstr>CNI : Communications,  Navigation and Identification</vt:lpstr>
      <vt:lpstr>LPD Applications on CNI </vt:lpstr>
      <vt:lpstr>Signal Flow of CNI Systems</vt:lpstr>
      <vt:lpstr>Some Examples</vt:lpstr>
      <vt:lpstr>SIGINT (Signal Intelligence) :  Secure Communication Challenger </vt:lpstr>
      <vt:lpstr>Signal Intelligence</vt:lpstr>
      <vt:lpstr>COMINT</vt:lpstr>
      <vt:lpstr>Communication Signal Scenarios</vt:lpstr>
      <vt:lpstr>ELINT</vt:lpstr>
      <vt:lpstr>Radar Signal Scenarios</vt:lpstr>
      <vt:lpstr>Typical Architecture of COMINT/ELINT</vt:lpstr>
      <vt:lpstr>Modern Implementation of COMINT/SIGINT</vt:lpstr>
      <vt:lpstr>Modern Implementation of COMINT/SIGINT</vt:lpstr>
      <vt:lpstr>Satellite SIGINT</vt:lpstr>
      <vt:lpstr>Satellite SIGINT</vt:lpstr>
      <vt:lpstr>Echelon</vt:lpstr>
      <vt:lpstr>Parabola Antennas Farm : Echelon</vt:lpstr>
      <vt:lpstr>Satellite Encryption</vt:lpstr>
      <vt:lpstr>Satellite Encryption : Satellite Phone</vt:lpstr>
      <vt:lpstr>Don’t Trust Satellite Encryption</vt:lpstr>
      <vt:lpstr>Experiment :  Physical Layer of Link 16 Design</vt:lpstr>
      <vt:lpstr>Link 16 JTIDS/MIDS  System  Description</vt:lpstr>
      <vt:lpstr>Link 16 JTIDS/MIDS  System  Description</vt:lpstr>
      <vt:lpstr>Physical Layer : Link 16</vt:lpstr>
      <vt:lpstr>Physical Layer : Link 16</vt:lpstr>
      <vt:lpstr>Transceiver FH-SS</vt:lpstr>
      <vt:lpstr>DSSS</vt:lpstr>
      <vt:lpstr>RS Code Interleaving and 32-Bit CCSK</vt:lpstr>
      <vt:lpstr>RS Encoder Decoder</vt:lpstr>
      <vt:lpstr>Link-16 Experiments : Tx and Rx</vt:lpstr>
      <vt:lpstr>Link-16 Experiments : Video Streaming</vt:lpstr>
      <vt:lpstr>Experiment :  Chaotic-based Secure Videoconference over Satellite</vt:lpstr>
      <vt:lpstr>Generic Chaotic Encryption </vt:lpstr>
      <vt:lpstr>Chaotic-based Encryptor Module ( Tx )</vt:lpstr>
      <vt:lpstr>Chaotic-based Decryptor Module ( Rx )</vt:lpstr>
      <vt:lpstr>Experiment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Secured Modem</dc:title>
  <dc:creator>Joko Suryana</dc:creator>
  <cp:lastModifiedBy>Joko Suryana</cp:lastModifiedBy>
  <cp:revision>98</cp:revision>
  <dcterms:created xsi:type="dcterms:W3CDTF">2014-11-11T13:20:21Z</dcterms:created>
  <dcterms:modified xsi:type="dcterms:W3CDTF">2014-11-13T07:57:39Z</dcterms:modified>
</cp:coreProperties>
</file>